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304" r:id="rId2"/>
    <p:sldId id="622" r:id="rId3"/>
    <p:sldId id="629" r:id="rId4"/>
    <p:sldId id="623" r:id="rId5"/>
    <p:sldId id="625" r:id="rId6"/>
    <p:sldId id="626" r:id="rId7"/>
    <p:sldId id="627" r:id="rId8"/>
    <p:sldId id="628" r:id="rId9"/>
  </p:sldIdLst>
  <p:sldSz cx="12192000" cy="6858000"/>
  <p:notesSz cx="7315200" cy="9601200"/>
  <p:defaultTextStyle>
    <a:defPPr>
      <a:defRPr lang="nb-NO"/>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DB2"/>
    <a:srgbClr val="1F497D"/>
    <a:srgbClr val="01509E"/>
    <a:srgbClr val="DCE6F2"/>
    <a:srgbClr val="E9EDF4"/>
    <a:srgbClr val="D0D8E8"/>
    <a:srgbClr val="01509F"/>
    <a:srgbClr val="FF6600"/>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Mørk stil 1 – uthevin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ys stil 1 – uthev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73414" autoAdjust="0"/>
  </p:normalViewPr>
  <p:slideViewPr>
    <p:cSldViewPr snapToGrid="0" snapToObjects="1">
      <p:cViewPr varScale="1">
        <p:scale>
          <a:sx n="67" d="100"/>
          <a:sy n="67" d="100"/>
        </p:scale>
        <p:origin x="892"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CFED46-6D01-4D3B-859E-E734F5F8FC9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733B1906-5BC2-4DF2-80F4-78F5CA8C597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7DA6E97A-F905-4D56-B736-2E21CF6B1A9A}" type="datetimeFigureOut">
              <a:rPr lang="en-US" smtClean="0"/>
              <a:t>6/17/2023</a:t>
            </a:fld>
            <a:endParaRPr lang="en-US"/>
          </a:p>
        </p:txBody>
      </p:sp>
      <p:sp>
        <p:nvSpPr>
          <p:cNvPr id="4" name="Footer Placeholder 3">
            <a:extLst>
              <a:ext uri="{FF2B5EF4-FFF2-40B4-BE49-F238E27FC236}">
                <a16:creationId xmlns:a16="http://schemas.microsoft.com/office/drawing/2014/main" id="{0C00FD5E-E0B7-4833-B5B2-91EA68E91EA8}"/>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a:t>asdasdasd</a:t>
            </a:r>
          </a:p>
        </p:txBody>
      </p:sp>
      <p:sp>
        <p:nvSpPr>
          <p:cNvPr id="5" name="Slide Number Placeholder 4">
            <a:extLst>
              <a:ext uri="{FF2B5EF4-FFF2-40B4-BE49-F238E27FC236}">
                <a16:creationId xmlns:a16="http://schemas.microsoft.com/office/drawing/2014/main" id="{18976E92-EFD5-41BC-AAAF-015132CAEA3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D58D571-CBF2-4CE3-B877-467DD784F97D}" type="slidenum">
              <a:rPr lang="en-US" smtClean="0"/>
              <a:t>‹#›</a:t>
            </a:fld>
            <a:endParaRPr lang="en-US"/>
          </a:p>
        </p:txBody>
      </p:sp>
    </p:spTree>
    <p:extLst>
      <p:ext uri="{BB962C8B-B14F-4D97-AF65-F5344CB8AC3E}">
        <p14:creationId xmlns:p14="http://schemas.microsoft.com/office/powerpoint/2010/main" val="153372729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DF347DE-B39C-4F48-A4DA-22382F99CD42}" type="datetimeFigureOut">
              <a:rPr lang="en-US" smtClean="0"/>
              <a:t>6/17/2023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asdasdasd</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371EE1D-63D4-4EB8-8767-0D9156C73A0E}" type="slidenum">
              <a:rPr lang="en-US" smtClean="0"/>
              <a:t>‹#›</a:t>
            </a:fld>
            <a:endParaRPr lang="en-US"/>
          </a:p>
        </p:txBody>
      </p:sp>
    </p:spTree>
    <p:extLst>
      <p:ext uri="{BB962C8B-B14F-4D97-AF65-F5344CB8AC3E}">
        <p14:creationId xmlns:p14="http://schemas.microsoft.com/office/powerpoint/2010/main" val="874779319"/>
      </p:ext>
    </p:extLst>
  </p:cSld>
  <p:clrMap bg1="lt1" tx1="dk1" bg2="lt2" tx2="dk2" accent1="accent1" accent2="accent2" accent3="accent3" accent4="accent4" accent5="accent5" accent6="accent6" hlink="hlink" folHlink="folHlink"/>
  <p:hf hdr="0" dt="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1</a:t>
            </a:fld>
            <a:endParaRPr lang="en-US"/>
          </a:p>
        </p:txBody>
      </p:sp>
    </p:spTree>
    <p:extLst>
      <p:ext uri="{BB962C8B-B14F-4D97-AF65-F5344CB8AC3E}">
        <p14:creationId xmlns:p14="http://schemas.microsoft.com/office/powerpoint/2010/main" val="44684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2</a:t>
            </a:fld>
            <a:endParaRPr lang="en-US"/>
          </a:p>
        </p:txBody>
      </p:sp>
    </p:spTree>
    <p:extLst>
      <p:ext uri="{BB962C8B-B14F-4D97-AF65-F5344CB8AC3E}">
        <p14:creationId xmlns:p14="http://schemas.microsoft.com/office/powerpoint/2010/main" val="63214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3</a:t>
            </a:fld>
            <a:endParaRPr lang="en-US"/>
          </a:p>
        </p:txBody>
      </p:sp>
    </p:spTree>
    <p:extLst>
      <p:ext uri="{BB962C8B-B14F-4D97-AF65-F5344CB8AC3E}">
        <p14:creationId xmlns:p14="http://schemas.microsoft.com/office/powerpoint/2010/main" val="1856621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4</a:t>
            </a:fld>
            <a:endParaRPr lang="en-US"/>
          </a:p>
        </p:txBody>
      </p:sp>
    </p:spTree>
    <p:extLst>
      <p:ext uri="{BB962C8B-B14F-4D97-AF65-F5344CB8AC3E}">
        <p14:creationId xmlns:p14="http://schemas.microsoft.com/office/powerpoint/2010/main" val="351145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5</a:t>
            </a:fld>
            <a:endParaRPr lang="en-US"/>
          </a:p>
        </p:txBody>
      </p:sp>
    </p:spTree>
    <p:extLst>
      <p:ext uri="{BB962C8B-B14F-4D97-AF65-F5344CB8AC3E}">
        <p14:creationId xmlns:p14="http://schemas.microsoft.com/office/powerpoint/2010/main" val="140981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6</a:t>
            </a:fld>
            <a:endParaRPr lang="en-US"/>
          </a:p>
        </p:txBody>
      </p:sp>
    </p:spTree>
    <p:extLst>
      <p:ext uri="{BB962C8B-B14F-4D97-AF65-F5344CB8AC3E}">
        <p14:creationId xmlns:p14="http://schemas.microsoft.com/office/powerpoint/2010/main" val="2674940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7</a:t>
            </a:fld>
            <a:endParaRPr lang="en-US"/>
          </a:p>
        </p:txBody>
      </p:sp>
    </p:spTree>
    <p:extLst>
      <p:ext uri="{BB962C8B-B14F-4D97-AF65-F5344CB8AC3E}">
        <p14:creationId xmlns:p14="http://schemas.microsoft.com/office/powerpoint/2010/main" val="3488149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Footer Placeholder 3"/>
          <p:cNvSpPr>
            <a:spLocks noGrp="1"/>
          </p:cNvSpPr>
          <p:nvPr>
            <p:ph type="ftr" sz="quarter" idx="4"/>
          </p:nvPr>
        </p:nvSpPr>
        <p:spPr/>
        <p:txBody>
          <a:bodyPr/>
          <a:lstStyle/>
          <a:p>
            <a:r>
              <a:rPr lang="en-US"/>
              <a:t>asdasdasd</a:t>
            </a:r>
          </a:p>
        </p:txBody>
      </p:sp>
      <p:sp>
        <p:nvSpPr>
          <p:cNvPr id="5" name="Slide Number Placeholder 4"/>
          <p:cNvSpPr>
            <a:spLocks noGrp="1"/>
          </p:cNvSpPr>
          <p:nvPr>
            <p:ph type="sldNum" sz="quarter" idx="5"/>
          </p:nvPr>
        </p:nvSpPr>
        <p:spPr/>
        <p:txBody>
          <a:bodyPr/>
          <a:lstStyle/>
          <a:p>
            <a:fld id="{E371EE1D-63D4-4EB8-8767-0D9156C73A0E}" type="slidenum">
              <a:rPr lang="en-US" smtClean="0"/>
              <a:t>8</a:t>
            </a:fld>
            <a:endParaRPr lang="en-US"/>
          </a:p>
        </p:txBody>
      </p:sp>
    </p:spTree>
    <p:extLst>
      <p:ext uri="{BB962C8B-B14F-4D97-AF65-F5344CB8AC3E}">
        <p14:creationId xmlns:p14="http://schemas.microsoft.com/office/powerpoint/2010/main" val="70743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486337" y="2677415"/>
            <a:ext cx="10363200" cy="901095"/>
          </a:xfrm>
        </p:spPr>
        <p:txBody>
          <a:bodyPr anchor="t" anchorCtr="0"/>
          <a:lstStyle/>
          <a:p>
            <a:r>
              <a:rPr lang="nb-NO" dirty="0"/>
              <a:t>Klikk for å redigere tittelstil</a:t>
            </a:r>
          </a:p>
        </p:txBody>
      </p:sp>
      <p:sp>
        <p:nvSpPr>
          <p:cNvPr id="3" name="Undertittel 2"/>
          <p:cNvSpPr>
            <a:spLocks noGrp="1"/>
          </p:cNvSpPr>
          <p:nvPr>
            <p:ph type="subTitle" idx="1"/>
          </p:nvPr>
        </p:nvSpPr>
        <p:spPr>
          <a:xfrm>
            <a:off x="1486337" y="3645155"/>
            <a:ext cx="10363200" cy="17526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nb-NO" dirty="0"/>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1354667" y="274639"/>
            <a:ext cx="7281333"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lysbildenummer 5"/>
          <p:cNvSpPr txBox="1">
            <a:spLocks/>
          </p:cNvSpPr>
          <p:nvPr userDrawn="1"/>
        </p:nvSpPr>
        <p:spPr>
          <a:xfrm>
            <a:off x="-1" y="6421248"/>
            <a:ext cx="1336432"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sz="1333" b="1" i="0" smtClean="0">
                <a:latin typeface="Arial"/>
                <a:cs typeface="Arial"/>
              </a:rPr>
              <a:pPr algn="ctr"/>
              <a:t>‹#›</a:t>
            </a:fld>
            <a:endParaRPr lang="nb-NO" sz="1333" b="1" i="0" dirty="0">
              <a:latin typeface="Arial"/>
              <a:cs typeface="Arial"/>
            </a:endParaRP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410587" y="4406901"/>
            <a:ext cx="10363200" cy="1362075"/>
          </a:xfrm>
        </p:spPr>
        <p:txBody>
          <a:bodyPr anchor="t"/>
          <a:lstStyle>
            <a:lvl1pPr algn="l">
              <a:defRPr sz="5333" b="1" cap="all"/>
            </a:lvl1pPr>
          </a:lstStyle>
          <a:p>
            <a:r>
              <a:rPr lang="nb-NO"/>
              <a:t>Klikk for å redigere tittelstil</a:t>
            </a:r>
          </a:p>
        </p:txBody>
      </p:sp>
      <p:sp>
        <p:nvSpPr>
          <p:cNvPr id="3" name="Plassholder for tekst 2"/>
          <p:cNvSpPr>
            <a:spLocks noGrp="1"/>
          </p:cNvSpPr>
          <p:nvPr>
            <p:ph type="body" idx="1"/>
          </p:nvPr>
        </p:nvSpPr>
        <p:spPr>
          <a:xfrm>
            <a:off x="1410587"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nb-NO"/>
              <a:t>Klikk for å redigere tekststiler i malen</a:t>
            </a: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Tittel 1"/>
          <p:cNvSpPr>
            <a:spLocks noGrp="1"/>
          </p:cNvSpPr>
          <p:nvPr>
            <p:ph type="title"/>
          </p:nvPr>
        </p:nvSpPr>
        <p:spPr>
          <a:xfrm>
            <a:off x="1460735" y="274639"/>
            <a:ext cx="9876539" cy="1143000"/>
          </a:xfrm>
        </p:spPr>
        <p:txBody>
          <a:bodyPr/>
          <a:lstStyle/>
          <a:p>
            <a:r>
              <a:rPr lang="nb-NO" dirty="0"/>
              <a:t>Klikk for å redigere tittelstil</a:t>
            </a:r>
          </a:p>
        </p:txBody>
      </p:sp>
      <p:sp>
        <p:nvSpPr>
          <p:cNvPr id="9" name="Plassholder for innhold 2"/>
          <p:cNvSpPr>
            <a:spLocks noGrp="1"/>
          </p:cNvSpPr>
          <p:nvPr>
            <p:ph sz="half" idx="1"/>
          </p:nvPr>
        </p:nvSpPr>
        <p:spPr>
          <a:xfrm>
            <a:off x="1486283" y="1600201"/>
            <a:ext cx="489046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innhold 3"/>
          <p:cNvSpPr>
            <a:spLocks noGrp="1"/>
          </p:cNvSpPr>
          <p:nvPr>
            <p:ph sz="half" idx="2"/>
          </p:nvPr>
        </p:nvSpPr>
        <p:spPr>
          <a:xfrm>
            <a:off x="7074283" y="1600201"/>
            <a:ext cx="4898591"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0" name="Tittel 1"/>
          <p:cNvSpPr>
            <a:spLocks noGrp="1"/>
          </p:cNvSpPr>
          <p:nvPr>
            <p:ph type="title"/>
          </p:nvPr>
        </p:nvSpPr>
        <p:spPr>
          <a:xfrm>
            <a:off x="1412697" y="274639"/>
            <a:ext cx="9876539" cy="1143000"/>
          </a:xfrm>
        </p:spPr>
        <p:txBody>
          <a:bodyPr/>
          <a:lstStyle>
            <a:lvl1pPr>
              <a:defRPr/>
            </a:lvl1pPr>
          </a:lstStyle>
          <a:p>
            <a:r>
              <a:rPr lang="nb-NO"/>
              <a:t>Klikk for å redigere tittelstil</a:t>
            </a:r>
          </a:p>
        </p:txBody>
      </p:sp>
      <p:sp>
        <p:nvSpPr>
          <p:cNvPr id="11" name="Plassholder for tekst 2"/>
          <p:cNvSpPr>
            <a:spLocks noGrp="1"/>
          </p:cNvSpPr>
          <p:nvPr>
            <p:ph type="body" idx="1"/>
          </p:nvPr>
        </p:nvSpPr>
        <p:spPr>
          <a:xfrm>
            <a:off x="1426235" y="1535113"/>
            <a:ext cx="502255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b-NO"/>
              <a:t>Klikk for å redigere tekststiler i malen</a:t>
            </a:r>
          </a:p>
        </p:txBody>
      </p:sp>
      <p:sp>
        <p:nvSpPr>
          <p:cNvPr id="12" name="Plassholder for innhold 3"/>
          <p:cNvSpPr>
            <a:spLocks noGrp="1"/>
          </p:cNvSpPr>
          <p:nvPr>
            <p:ph sz="half" idx="2"/>
          </p:nvPr>
        </p:nvSpPr>
        <p:spPr>
          <a:xfrm>
            <a:off x="1426235" y="2174875"/>
            <a:ext cx="502255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3" name="Plassholder for tekst 4"/>
          <p:cNvSpPr>
            <a:spLocks noGrp="1"/>
          </p:cNvSpPr>
          <p:nvPr>
            <p:ph type="body" sz="quarter" idx="3"/>
          </p:nvPr>
        </p:nvSpPr>
        <p:spPr>
          <a:xfrm>
            <a:off x="7010003" y="1535113"/>
            <a:ext cx="508295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b-NO"/>
              <a:t>Klikk for å redigere tekststiler i malen</a:t>
            </a:r>
          </a:p>
        </p:txBody>
      </p:sp>
      <p:sp>
        <p:nvSpPr>
          <p:cNvPr id="14" name="Plassholder for innhold 5"/>
          <p:cNvSpPr>
            <a:spLocks noGrp="1"/>
          </p:cNvSpPr>
          <p:nvPr>
            <p:ph sz="quarter" idx="4"/>
          </p:nvPr>
        </p:nvSpPr>
        <p:spPr>
          <a:xfrm>
            <a:off x="7010003" y="2174875"/>
            <a:ext cx="5082959"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hold med tekst">
    <p:spTree>
      <p:nvGrpSpPr>
        <p:cNvPr id="1" name=""/>
        <p:cNvGrpSpPr/>
        <p:nvPr/>
      </p:nvGrpSpPr>
      <p:grpSpPr>
        <a:xfrm>
          <a:off x="0" y="0"/>
          <a:ext cx="0" cy="0"/>
          <a:chOff x="0" y="0"/>
          <a:chExt cx="0" cy="0"/>
        </a:xfrm>
      </p:grpSpPr>
      <p:sp>
        <p:nvSpPr>
          <p:cNvPr id="8" name="Tittel 1"/>
          <p:cNvSpPr>
            <a:spLocks noGrp="1"/>
          </p:cNvSpPr>
          <p:nvPr>
            <p:ph type="title"/>
          </p:nvPr>
        </p:nvSpPr>
        <p:spPr>
          <a:xfrm>
            <a:off x="1366190" y="273049"/>
            <a:ext cx="4011084" cy="1162051"/>
          </a:xfrm>
        </p:spPr>
        <p:txBody>
          <a:bodyPr anchor="b"/>
          <a:lstStyle>
            <a:lvl1pPr algn="l">
              <a:defRPr sz="2667" b="1"/>
            </a:lvl1pPr>
          </a:lstStyle>
          <a:p>
            <a:r>
              <a:rPr lang="nb-NO"/>
              <a:t>Klikk for å redigere tittelstil</a:t>
            </a:r>
          </a:p>
        </p:txBody>
      </p:sp>
      <p:sp>
        <p:nvSpPr>
          <p:cNvPr id="9" name="Plassholder for innhold 2"/>
          <p:cNvSpPr>
            <a:spLocks noGrp="1"/>
          </p:cNvSpPr>
          <p:nvPr>
            <p:ph idx="1"/>
          </p:nvPr>
        </p:nvSpPr>
        <p:spPr>
          <a:xfrm>
            <a:off x="5523322" y="273052"/>
            <a:ext cx="6353445"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3"/>
          <p:cNvSpPr>
            <a:spLocks noGrp="1"/>
          </p:cNvSpPr>
          <p:nvPr>
            <p:ph type="body" sz="half" idx="2"/>
          </p:nvPr>
        </p:nvSpPr>
        <p:spPr>
          <a:xfrm>
            <a:off x="1366190"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9"/>
          </a:xfrm>
        </p:spPr>
        <p:txBody>
          <a:bodyPr anchor="b"/>
          <a:lstStyle>
            <a:lvl1pPr algn="l">
              <a:defRPr sz="2667"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nb-NO"/>
          </a:p>
        </p:txBody>
      </p:sp>
      <p:sp>
        <p:nvSpPr>
          <p:cNvPr id="4" name="Plassholder for tekst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592837" y="274639"/>
            <a:ext cx="9876539"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1592837" y="1600201"/>
            <a:ext cx="9876539" cy="4525963"/>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5" name="Bilde 4" descr="stripe_16_9.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0000" y="0"/>
            <a:ext cx="860803" cy="6858000"/>
          </a:xfrm>
          <a:prstGeom prst="rect">
            <a:avLst/>
          </a:prstGeom>
        </p:spPr>
      </p:pic>
      <p:sp>
        <p:nvSpPr>
          <p:cNvPr id="4" name="Rectangle 3"/>
          <p:cNvSpPr/>
          <p:nvPr userDrawn="1"/>
        </p:nvSpPr>
        <p:spPr>
          <a:xfrm>
            <a:off x="1100803" y="1"/>
            <a:ext cx="240000" cy="6858000"/>
          </a:xfrm>
          <a:prstGeom prst="rect">
            <a:avLst/>
          </a:prstGeom>
          <a:solidFill>
            <a:srgbClr val="01509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3200"/>
          </a:p>
        </p:txBody>
      </p:sp>
      <p:sp>
        <p:nvSpPr>
          <p:cNvPr id="6" name="Rectangle 5"/>
          <p:cNvSpPr/>
          <p:nvPr userDrawn="1"/>
        </p:nvSpPr>
        <p:spPr>
          <a:xfrm>
            <a:off x="0" y="1"/>
            <a:ext cx="240000" cy="6858000"/>
          </a:xfrm>
          <a:prstGeom prst="rect">
            <a:avLst/>
          </a:prstGeom>
          <a:solidFill>
            <a:srgbClr val="01509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3200"/>
          </a:p>
        </p:txBody>
      </p:sp>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609585" rtl="0" eaLnBrk="1" latinLnBrk="0" hangingPunct="1">
        <a:spcBef>
          <a:spcPct val="0"/>
        </a:spcBef>
        <a:buNone/>
        <a:defRPr sz="4800" b="1" i="0" kern="1200">
          <a:solidFill>
            <a:schemeClr val="tx1"/>
          </a:solidFill>
          <a:latin typeface="Arial"/>
          <a:ea typeface="+mj-ea"/>
          <a:cs typeface="Arial"/>
        </a:defRPr>
      </a:lvl1pPr>
    </p:titleStyle>
    <p:bodyStyle>
      <a:lvl1pPr marL="457189" indent="-457189" algn="l" defTabSz="609585" rtl="0" eaLnBrk="1" latinLnBrk="0" hangingPunct="1">
        <a:spcBef>
          <a:spcPct val="20000"/>
        </a:spcBef>
        <a:buFont typeface="Arial"/>
        <a:buChar char="•"/>
        <a:defRPr sz="3200" kern="1200">
          <a:solidFill>
            <a:schemeClr val="tx1"/>
          </a:solidFill>
          <a:latin typeface="Arial"/>
          <a:ea typeface="+mn-ea"/>
          <a:cs typeface="Arial"/>
        </a:defRPr>
      </a:lvl1pPr>
      <a:lvl2pPr marL="990575" indent="-380990" algn="l" defTabSz="609585" rtl="0" eaLnBrk="1" latinLnBrk="0" hangingPunct="1">
        <a:spcBef>
          <a:spcPct val="20000"/>
        </a:spcBef>
        <a:buFont typeface="Arial"/>
        <a:buChar char="–"/>
        <a:defRPr sz="2667" kern="1200">
          <a:solidFill>
            <a:schemeClr val="tx1"/>
          </a:solidFill>
          <a:latin typeface="Arial"/>
          <a:ea typeface="+mn-ea"/>
          <a:cs typeface="Arial"/>
        </a:defRPr>
      </a:lvl2pPr>
      <a:lvl3pPr marL="1523962" indent="-304792" algn="l" defTabSz="609585" rtl="0" eaLnBrk="1" latinLnBrk="0" hangingPunct="1">
        <a:spcBef>
          <a:spcPct val="20000"/>
        </a:spcBef>
        <a:buFont typeface="Arial"/>
        <a:buChar char="•"/>
        <a:defRPr sz="2400" kern="1200">
          <a:solidFill>
            <a:schemeClr val="tx1"/>
          </a:solidFill>
          <a:latin typeface="Arial"/>
          <a:ea typeface="+mn-ea"/>
          <a:cs typeface="Arial"/>
        </a:defRPr>
      </a:lvl3pPr>
      <a:lvl4pPr marL="2133547" indent="-304792" algn="l" defTabSz="609585" rtl="0" eaLnBrk="1" latinLnBrk="0" hangingPunct="1">
        <a:spcBef>
          <a:spcPct val="20000"/>
        </a:spcBef>
        <a:buFont typeface="Arial"/>
        <a:buChar char="–"/>
        <a:defRPr sz="2133" kern="1200">
          <a:solidFill>
            <a:schemeClr val="tx1"/>
          </a:solidFill>
          <a:latin typeface="Arial"/>
          <a:ea typeface="+mn-ea"/>
          <a:cs typeface="Arial"/>
        </a:defRPr>
      </a:lvl4pPr>
      <a:lvl5pPr marL="2743131" indent="-304792" algn="l" defTabSz="609585" rtl="0" eaLnBrk="1" latinLnBrk="0" hangingPunct="1">
        <a:spcBef>
          <a:spcPct val="20000"/>
        </a:spcBef>
        <a:buFont typeface="Arial"/>
        <a:buChar char="»"/>
        <a:defRPr sz="1867"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nb-NO"/>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tittel 3"/>
          <p:cNvSpPr>
            <a:spLocks noGrp="1"/>
          </p:cNvSpPr>
          <p:nvPr>
            <p:ph type="subTitle" idx="1"/>
          </p:nvPr>
        </p:nvSpPr>
        <p:spPr>
          <a:xfrm>
            <a:off x="1486336" y="5481033"/>
            <a:ext cx="10304611" cy="670126"/>
          </a:xfrm>
        </p:spPr>
        <p:txBody>
          <a:bodyPr>
            <a:normAutofit/>
          </a:bodyPr>
          <a:lstStyle/>
          <a:p>
            <a:pPr algn="r"/>
            <a:r>
              <a:rPr lang="nb-NO" dirty="0"/>
              <a:t>1</a:t>
            </a:r>
            <a:r>
              <a:rPr lang="ro-RO" dirty="0"/>
              <a:t>9 </a:t>
            </a:r>
            <a:r>
              <a:rPr lang="nb-NO" dirty="0"/>
              <a:t>-</a:t>
            </a:r>
            <a:r>
              <a:rPr lang="ro-RO" dirty="0"/>
              <a:t> 23</a:t>
            </a:r>
            <a:r>
              <a:rPr lang="nb-NO" dirty="0"/>
              <a:t> June</a:t>
            </a:r>
            <a:endParaRPr lang="nb-NO" dirty="0">
              <a:solidFill>
                <a:schemeClr val="tx1"/>
              </a:solidFill>
            </a:endParaRPr>
          </a:p>
        </p:txBody>
      </p:sp>
      <p:sp>
        <p:nvSpPr>
          <p:cNvPr id="10" name="TextBox 9">
            <a:extLst>
              <a:ext uri="{FF2B5EF4-FFF2-40B4-BE49-F238E27FC236}">
                <a16:creationId xmlns:a16="http://schemas.microsoft.com/office/drawing/2014/main" id="{1671EEBF-3B82-0F32-DEB5-2CA27B762E97}"/>
              </a:ext>
            </a:extLst>
          </p:cNvPr>
          <p:cNvSpPr txBox="1"/>
          <p:nvPr/>
        </p:nvSpPr>
        <p:spPr>
          <a:xfrm>
            <a:off x="3044792" y="1427144"/>
            <a:ext cx="6102416" cy="666786"/>
          </a:xfrm>
          <a:prstGeom prst="rect">
            <a:avLst/>
          </a:prstGeom>
          <a:noFill/>
        </p:spPr>
        <p:txBody>
          <a:bodyPr wrap="square">
            <a:spAutoFit/>
          </a:bodyPr>
          <a:lstStyle/>
          <a:p>
            <a:pPr algn="r"/>
            <a:r>
              <a:rPr lang="en-US" altLang="nb-NO" sz="3733" b="1" dirty="0"/>
              <a:t>-</a:t>
            </a:r>
            <a:r>
              <a:rPr lang="ro-RO" altLang="nb-NO" sz="3733" b="1" dirty="0"/>
              <a:t> </a:t>
            </a:r>
            <a:r>
              <a:rPr lang="en-US" altLang="nb-NO" sz="3733" b="1" dirty="0"/>
              <a:t>MARINTECH PROJECT -</a:t>
            </a:r>
            <a:endParaRPr lang="en-US" sz="3733" b="1" dirty="0"/>
          </a:p>
        </p:txBody>
      </p:sp>
      <p:sp>
        <p:nvSpPr>
          <p:cNvPr id="7" name="TextBox 6">
            <a:extLst>
              <a:ext uri="{FF2B5EF4-FFF2-40B4-BE49-F238E27FC236}">
                <a16:creationId xmlns:a16="http://schemas.microsoft.com/office/drawing/2014/main" id="{C8DC9006-427A-9035-ECA2-25741C923525}"/>
              </a:ext>
            </a:extLst>
          </p:cNvPr>
          <p:cNvSpPr txBox="1"/>
          <p:nvPr/>
        </p:nvSpPr>
        <p:spPr>
          <a:xfrm>
            <a:off x="1803400" y="141601"/>
            <a:ext cx="9460346" cy="1200329"/>
          </a:xfrm>
          <a:prstGeom prst="rect">
            <a:avLst/>
          </a:prstGeom>
          <a:noFill/>
        </p:spPr>
        <p:txBody>
          <a:bodyPr wrap="square">
            <a:spAutoFit/>
          </a:bodyPr>
          <a:lstStyle/>
          <a:p>
            <a:pPr algn="ctr"/>
            <a:r>
              <a:rPr lang="en-US" altLang="nb-NO" sz="2400" b="1" dirty="0"/>
              <a:t>Romanian - Norwegian strategic cooperation in maritime higher education for enhancement human capital and knowledge base in field of marine intelligent technologies</a:t>
            </a:r>
            <a:endParaRPr lang="en-US" b="1" dirty="0"/>
          </a:p>
        </p:txBody>
      </p:sp>
      <p:pic>
        <p:nvPicPr>
          <p:cNvPr id="3" name="Picture 2" descr="About Us - SeaSAFER">
            <a:extLst>
              <a:ext uri="{FF2B5EF4-FFF2-40B4-BE49-F238E27FC236}">
                <a16:creationId xmlns:a16="http://schemas.microsoft.com/office/drawing/2014/main" id="{0072072D-9C64-7C23-531C-21C0C03FF7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7AA850F8-719F-A162-FCBD-BF97B1FFA9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29" y="4240075"/>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0AC4AC47-1A06-0653-8603-3D3AB5FA1AFD}"/>
              </a:ext>
            </a:extLst>
          </p:cNvPr>
          <p:cNvSpPr txBox="1"/>
          <p:nvPr/>
        </p:nvSpPr>
        <p:spPr>
          <a:xfrm>
            <a:off x="2181225" y="2581716"/>
            <a:ext cx="8801099" cy="2062103"/>
          </a:xfrm>
          <a:prstGeom prst="rect">
            <a:avLst/>
          </a:prstGeom>
          <a:noFill/>
        </p:spPr>
        <p:txBody>
          <a:bodyPr wrap="square">
            <a:spAutoFit/>
          </a:bodyPr>
          <a:lstStyle/>
          <a:p>
            <a:pPr algn="ctr"/>
            <a:r>
              <a:rPr lang="ro-RO" sz="3200" b="1" dirty="0">
                <a:latin typeface="Arial"/>
                <a:ea typeface="+mj-ea"/>
                <a:cs typeface="Arial"/>
              </a:rPr>
              <a:t>C6. ”I</a:t>
            </a:r>
            <a:r>
              <a:rPr lang="en-US" sz="3200" b="1" dirty="0" err="1">
                <a:latin typeface="Arial"/>
                <a:ea typeface="+mj-ea"/>
                <a:cs typeface="Arial"/>
              </a:rPr>
              <a:t>ntensive</a:t>
            </a:r>
            <a:r>
              <a:rPr lang="en-US" sz="3200" b="1" dirty="0">
                <a:latin typeface="Arial"/>
                <a:ea typeface="+mj-ea"/>
                <a:cs typeface="Arial"/>
              </a:rPr>
              <a:t> </a:t>
            </a:r>
            <a:r>
              <a:rPr lang="en-US" sz="3200" b="1" dirty="0" err="1">
                <a:latin typeface="Arial"/>
                <a:ea typeface="+mj-ea"/>
                <a:cs typeface="Arial"/>
              </a:rPr>
              <a:t>Programmes</a:t>
            </a:r>
            <a:r>
              <a:rPr lang="en-US" sz="3200" b="1" dirty="0">
                <a:latin typeface="Arial"/>
                <a:ea typeface="+mj-ea"/>
                <a:cs typeface="Arial"/>
              </a:rPr>
              <a:t> for higher education students - Bathymetry and oceanography</a:t>
            </a:r>
            <a:r>
              <a:rPr lang="ro-RO" sz="3200" b="1" dirty="0">
                <a:latin typeface="Arial"/>
                <a:ea typeface="+mj-ea"/>
                <a:cs typeface="Arial"/>
              </a:rPr>
              <a:t>” </a:t>
            </a:r>
          </a:p>
          <a:p>
            <a:pPr algn="ctr"/>
            <a:r>
              <a:rPr lang="ro-RO" sz="3200" b="1" dirty="0">
                <a:latin typeface="Arial"/>
                <a:ea typeface="+mj-ea"/>
                <a:cs typeface="Arial"/>
              </a:rPr>
              <a:t>  – Summer school –</a:t>
            </a:r>
          </a:p>
        </p:txBody>
      </p:sp>
    </p:spTree>
    <p:extLst>
      <p:ext uri="{BB962C8B-B14F-4D97-AF65-F5344CB8AC3E}">
        <p14:creationId xmlns:p14="http://schemas.microsoft.com/office/powerpoint/2010/main" val="174190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E2052F-2E00-0647-B19A-8D6B92D003E6}"/>
              </a:ext>
            </a:extLst>
          </p:cNvPr>
          <p:cNvSpPr>
            <a:spLocks noGrp="1"/>
          </p:cNvSpPr>
          <p:nvPr>
            <p:ph type="title"/>
          </p:nvPr>
        </p:nvSpPr>
        <p:spPr/>
        <p:txBody>
          <a:bodyPr>
            <a:normAutofit/>
          </a:bodyPr>
          <a:lstStyle/>
          <a:p>
            <a:r>
              <a:rPr lang="en-US" dirty="0"/>
              <a:t>C</a:t>
            </a:r>
            <a:r>
              <a:rPr lang="ro-RO" dirty="0"/>
              <a:t>6</a:t>
            </a:r>
            <a:r>
              <a:rPr lang="en-US" dirty="0"/>
              <a:t> </a:t>
            </a:r>
            <a:r>
              <a:rPr lang="ro-RO" dirty="0"/>
              <a:t>Summer school - BS</a:t>
            </a:r>
            <a:endParaRPr lang="en-US" dirty="0"/>
          </a:p>
        </p:txBody>
      </p:sp>
      <p:sp>
        <p:nvSpPr>
          <p:cNvPr id="3" name="Plassholder for innhold 2">
            <a:extLst>
              <a:ext uri="{FF2B5EF4-FFF2-40B4-BE49-F238E27FC236}">
                <a16:creationId xmlns:a16="http://schemas.microsoft.com/office/drawing/2014/main" id="{3161DF0C-575A-344D-84E3-EB0A6E84BCB1}"/>
              </a:ext>
            </a:extLst>
          </p:cNvPr>
          <p:cNvSpPr>
            <a:spLocks noGrp="1"/>
          </p:cNvSpPr>
          <p:nvPr>
            <p:ph idx="1"/>
          </p:nvPr>
        </p:nvSpPr>
        <p:spPr>
          <a:xfrm>
            <a:off x="1592837" y="1600201"/>
            <a:ext cx="9876539" cy="4983160"/>
          </a:xfrm>
        </p:spPr>
        <p:txBody>
          <a:bodyPr>
            <a:normAutofit/>
          </a:bodyPr>
          <a:lstStyle/>
          <a:p>
            <a:r>
              <a:rPr lang="nb-NO" dirty="0"/>
              <a:t>Time: 1</a:t>
            </a:r>
            <a:r>
              <a:rPr lang="ro-RO" dirty="0"/>
              <a:t>9 </a:t>
            </a:r>
            <a:r>
              <a:rPr lang="nb-NO" dirty="0"/>
              <a:t>-</a:t>
            </a:r>
            <a:r>
              <a:rPr lang="ro-RO" dirty="0"/>
              <a:t> 23</a:t>
            </a:r>
            <a:r>
              <a:rPr lang="nb-NO" dirty="0"/>
              <a:t> June</a:t>
            </a:r>
          </a:p>
          <a:p>
            <a:r>
              <a:rPr lang="nb-NO" dirty="0"/>
              <a:t>Place: MBNA, Romania</a:t>
            </a:r>
            <a:r>
              <a:rPr lang="ro-RO" dirty="0"/>
              <a:t> - </a:t>
            </a:r>
            <a:r>
              <a:rPr lang="en-US" b="0" i="1" dirty="0">
                <a:solidFill>
                  <a:srgbClr val="171717"/>
                </a:solidFill>
                <a:effectLst/>
                <a:latin typeface="Open Sans" panose="020B0606030504020204" pitchFamily="34" charset="0"/>
              </a:rPr>
              <a:t>the Center of Seamanship and Nautical Sports</a:t>
            </a:r>
            <a:r>
              <a:rPr lang="ro-RO" b="0" i="1" dirty="0">
                <a:solidFill>
                  <a:srgbClr val="171717"/>
                </a:solidFill>
                <a:effectLst/>
                <a:latin typeface="Open Sans" panose="020B0606030504020204" pitchFamily="34" charset="0"/>
              </a:rPr>
              <a:t>.</a:t>
            </a:r>
            <a:endParaRPr lang="nb-NO" dirty="0"/>
          </a:p>
          <a:p>
            <a:r>
              <a:rPr lang="nb-NO" dirty="0"/>
              <a:t>Participants: </a:t>
            </a:r>
            <a:endParaRPr lang="ro-RO" dirty="0"/>
          </a:p>
          <a:p>
            <a:pPr marL="0" indent="0">
              <a:buNone/>
            </a:pPr>
            <a:r>
              <a:rPr lang="ro-RO" dirty="0"/>
              <a:t>	- </a:t>
            </a:r>
            <a:r>
              <a:rPr lang="nb-NO" dirty="0"/>
              <a:t>10 master students from NTNU</a:t>
            </a:r>
            <a:r>
              <a:rPr lang="ro-RO" dirty="0"/>
              <a:t> + </a:t>
            </a:r>
            <a:r>
              <a:rPr lang="nb-NO" dirty="0"/>
              <a:t>10 master students from </a:t>
            </a:r>
            <a:r>
              <a:rPr lang="ro-RO" dirty="0"/>
              <a:t>MBNA;</a:t>
            </a:r>
          </a:p>
          <a:p>
            <a:pPr marL="0" indent="0">
              <a:buNone/>
            </a:pPr>
            <a:r>
              <a:rPr lang="ro-RO" dirty="0"/>
              <a:t>	- 5 professor from NTNU + 5 professor from MBNA.</a:t>
            </a:r>
            <a:endParaRPr lang="nb-NO" dirty="0"/>
          </a:p>
        </p:txBody>
      </p:sp>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793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E2052F-2E00-0647-B19A-8D6B92D003E6}"/>
              </a:ext>
            </a:extLst>
          </p:cNvPr>
          <p:cNvSpPr>
            <a:spLocks noGrp="1"/>
          </p:cNvSpPr>
          <p:nvPr>
            <p:ph type="title"/>
          </p:nvPr>
        </p:nvSpPr>
        <p:spPr/>
        <p:txBody>
          <a:bodyPr>
            <a:normAutofit/>
          </a:bodyPr>
          <a:lstStyle/>
          <a:p>
            <a:r>
              <a:rPr lang="en-US" dirty="0"/>
              <a:t> </a:t>
            </a:r>
            <a:r>
              <a:rPr lang="ro-RO" dirty="0"/>
              <a:t>Summer school objectives</a:t>
            </a:r>
            <a:endParaRPr lang="en-US" dirty="0"/>
          </a:p>
        </p:txBody>
      </p:sp>
      <p:sp>
        <p:nvSpPr>
          <p:cNvPr id="3" name="Plassholder for innhold 2">
            <a:extLst>
              <a:ext uri="{FF2B5EF4-FFF2-40B4-BE49-F238E27FC236}">
                <a16:creationId xmlns:a16="http://schemas.microsoft.com/office/drawing/2014/main" id="{3161DF0C-575A-344D-84E3-EB0A6E84BCB1}"/>
              </a:ext>
            </a:extLst>
          </p:cNvPr>
          <p:cNvSpPr>
            <a:spLocks noGrp="1"/>
          </p:cNvSpPr>
          <p:nvPr>
            <p:ph idx="1"/>
          </p:nvPr>
        </p:nvSpPr>
        <p:spPr>
          <a:xfrm>
            <a:off x="1592837" y="1408115"/>
            <a:ext cx="9876539" cy="4983160"/>
          </a:xfrm>
        </p:spPr>
        <p:txBody>
          <a:bodyPr>
            <a:normAutofit fontScale="85000" lnSpcReduction="20000"/>
          </a:bodyPr>
          <a:lstStyle/>
          <a:p>
            <a:pPr>
              <a:spcBef>
                <a:spcPts val="600"/>
              </a:spcBef>
              <a:buFontTx/>
              <a:buChar char="-"/>
            </a:pPr>
            <a:r>
              <a:rPr lang="en-US"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rPr>
              <a:t>to develop and to improve the innovative learning/teaching practices and tools for students and teachers in the intelligent technologies in bathymetry and oceanography area, etc.</a:t>
            </a:r>
            <a:r>
              <a:rPr lang="ro-RO"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rPr>
              <a:t>;</a:t>
            </a:r>
          </a:p>
          <a:p>
            <a:pPr>
              <a:spcBef>
                <a:spcPts val="600"/>
              </a:spcBef>
              <a:buFontTx/>
              <a:buChar char="-"/>
            </a:pPr>
            <a:r>
              <a:rPr lang="en-US"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rPr>
              <a:t>to allow students and teachers to work together in multinational and multidisciplinary groups;</a:t>
            </a:r>
            <a:endParaRPr lang="ro-RO" dirty="0">
              <a:solidFill>
                <a:srgbClr val="171717"/>
              </a:solidFill>
              <a:latin typeface="Open Sans" panose="020B0606030504020204" pitchFamily="34" charset="0"/>
              <a:ea typeface="Open Sans" panose="020B0606030504020204" pitchFamily="34" charset="0"/>
              <a:cs typeface="Open Sans" panose="020B0606030504020204" pitchFamily="34" charset="0"/>
            </a:endParaRPr>
          </a:p>
          <a:p>
            <a:pPr>
              <a:spcBef>
                <a:spcPts val="600"/>
              </a:spcBef>
              <a:buFontTx/>
              <a:buChar char="-"/>
            </a:pPr>
            <a:r>
              <a:rPr lang="en-US"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rPr>
              <a:t>to allow exchanges of experiences and good practices on teaching methods, content, and new curricular approaches between academic staff, to test innovative teaching methods that will be applied in the course module „Intelligent technologies applications in maritime industry".</a:t>
            </a:r>
            <a:endParaRPr lang="ro-RO"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endParaRPr>
          </a:p>
          <a:p>
            <a:pPr>
              <a:spcBef>
                <a:spcPts val="600"/>
              </a:spcBef>
              <a:buFontTx/>
              <a:buChar char="-"/>
            </a:pPr>
            <a:r>
              <a:rPr lang="en-US"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rPr>
              <a:t>to </a:t>
            </a:r>
            <a:r>
              <a:rPr lang="en-US" dirty="0">
                <a:solidFill>
                  <a:srgbClr val="171717"/>
                </a:solidFill>
                <a:latin typeface="Open Sans" panose="020B0606030504020204" pitchFamily="34" charset="0"/>
                <a:ea typeface="Open Sans" panose="020B0606030504020204" pitchFamily="34" charset="0"/>
                <a:cs typeface="Open Sans" panose="020B0606030504020204" pitchFamily="34" charset="0"/>
              </a:rPr>
              <a:t>provide</a:t>
            </a:r>
            <a:r>
              <a:rPr lang="en-US" b="0" dirty="0">
                <a:solidFill>
                  <a:srgbClr val="171717"/>
                </a:solidFill>
                <a:effectLst/>
                <a:latin typeface="Open Sans" panose="020B0606030504020204" pitchFamily="34" charset="0"/>
                <a:ea typeface="Open Sans" panose="020B0606030504020204" pitchFamily="34" charset="0"/>
                <a:cs typeface="Open Sans" panose="020B0606030504020204" pitchFamily="34" charset="0"/>
              </a:rPr>
              <a:t> knowledge and skills to facilitate the increase of the insertion on the labor market of graduates</a:t>
            </a:r>
            <a:r>
              <a:rPr lang="en-US" b="0" dirty="0">
                <a:solidFill>
                  <a:srgbClr val="171717"/>
                </a:solidFill>
                <a:effectLst/>
                <a:latin typeface="Times New Roman" panose="02020603050405020304" pitchFamily="18" charset="0"/>
                <a:cs typeface="Times New Roman" panose="02020603050405020304" pitchFamily="18" charset="0"/>
              </a:rPr>
              <a:t>.</a:t>
            </a:r>
            <a:endParaRPr lang="nb-NO" dirty="0">
              <a:latin typeface="Times New Roman" panose="02020603050405020304" pitchFamily="18" charset="0"/>
              <a:cs typeface="Times New Roman" panose="02020603050405020304" pitchFamily="18" charset="0"/>
            </a:endParaRPr>
          </a:p>
        </p:txBody>
      </p:sp>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35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937DFF4-410D-9477-8B0E-0A0F0588F88F}"/>
              </a:ext>
            </a:extLst>
          </p:cNvPr>
          <p:cNvSpPr txBox="1"/>
          <p:nvPr/>
        </p:nvSpPr>
        <p:spPr>
          <a:xfrm>
            <a:off x="1495424" y="155732"/>
            <a:ext cx="9801225" cy="830997"/>
          </a:xfrm>
          <a:prstGeom prst="rect">
            <a:avLst/>
          </a:prstGeom>
          <a:noFill/>
        </p:spPr>
        <p:txBody>
          <a:bodyPr wrap="square">
            <a:spAutoFit/>
          </a:bodyPr>
          <a:lstStyle/>
          <a:p>
            <a:r>
              <a:rPr lang="en-US" sz="4800" b="1" dirty="0">
                <a:latin typeface="Arial"/>
                <a:ea typeface="+mj-ea"/>
                <a:cs typeface="Arial"/>
              </a:rPr>
              <a:t>The topics of the summer school</a:t>
            </a:r>
            <a:endParaRPr lang="ro-RO" sz="4800" b="1" dirty="0">
              <a:latin typeface="Arial"/>
              <a:ea typeface="+mj-ea"/>
              <a:cs typeface="Arial"/>
            </a:endParaRPr>
          </a:p>
        </p:txBody>
      </p:sp>
      <p:sp>
        <p:nvSpPr>
          <p:cNvPr id="11" name="TextBox 10">
            <a:extLst>
              <a:ext uri="{FF2B5EF4-FFF2-40B4-BE49-F238E27FC236}">
                <a16:creationId xmlns:a16="http://schemas.microsoft.com/office/drawing/2014/main" id="{59607D84-5844-DC0F-4B15-0AAB61F14E0E}"/>
              </a:ext>
            </a:extLst>
          </p:cNvPr>
          <p:cNvSpPr txBox="1"/>
          <p:nvPr/>
        </p:nvSpPr>
        <p:spPr>
          <a:xfrm>
            <a:off x="1676399" y="3069102"/>
            <a:ext cx="10156229" cy="3323987"/>
          </a:xfrm>
          <a:prstGeom prst="rect">
            <a:avLst/>
          </a:prstGeom>
          <a:noFill/>
        </p:spPr>
        <p:txBody>
          <a:bodyPr wrap="square">
            <a:spAutoFit/>
          </a:bodyPr>
          <a:lstStyle/>
          <a:p>
            <a:pPr marL="0" indent="0">
              <a:spcAft>
                <a:spcPts val="600"/>
              </a:spcAft>
              <a:buNone/>
            </a:pPr>
            <a:br>
              <a:rPr lang="en-US" sz="2400" dirty="0"/>
            </a:br>
            <a:endParaRPr lang="ro-RO" sz="2400" dirty="0"/>
          </a:p>
          <a:p>
            <a:pPr marL="0" indent="0">
              <a:spcBef>
                <a:spcPts val="600"/>
              </a:spcBef>
              <a:buNone/>
            </a:pPr>
            <a:r>
              <a:rPr lang="ro-RO" sz="2800" b="1" i="1" dirty="0">
                <a:solidFill>
                  <a:srgbClr val="0070C0"/>
                </a:solidFill>
                <a:latin typeface="Open Sans" panose="020B0606030504020204" pitchFamily="34" charset="0"/>
              </a:rPr>
              <a:t>1. </a:t>
            </a:r>
            <a:r>
              <a:rPr lang="en-US" sz="2800" b="1" i="1" dirty="0">
                <a:solidFill>
                  <a:srgbClr val="0070C0"/>
                </a:solidFill>
                <a:latin typeface="Open Sans" panose="020B0606030504020204" pitchFamily="34" charset="0"/>
              </a:rPr>
              <a:t>Innovative teaching methods in applied bathymetry</a:t>
            </a:r>
            <a:br>
              <a:rPr lang="en-US" sz="2400" dirty="0"/>
            </a:br>
            <a:r>
              <a:rPr lang="en-US" sz="2400" b="0" i="1" dirty="0">
                <a:solidFill>
                  <a:srgbClr val="171717"/>
                </a:solidFill>
                <a:effectLst/>
                <a:latin typeface="Open Sans" panose="020B0606030504020204" pitchFamily="34" charset="0"/>
              </a:rPr>
              <a:t>Topics covered: specifications and hydrographic planning; hydrographic data processing and analysis, hydrographic data quality</a:t>
            </a:r>
            <a:br>
              <a:rPr lang="en-US" sz="2400" dirty="0"/>
            </a:br>
            <a:r>
              <a:rPr lang="ro-RO" sz="2800" b="1" i="1" dirty="0">
                <a:solidFill>
                  <a:srgbClr val="0070C0"/>
                </a:solidFill>
                <a:latin typeface="Open Sans" panose="020B0606030504020204" pitchFamily="34" charset="0"/>
              </a:rPr>
              <a:t>2. </a:t>
            </a:r>
            <a:r>
              <a:rPr lang="en-US" sz="2800" b="1" i="1" dirty="0">
                <a:solidFill>
                  <a:srgbClr val="0070C0"/>
                </a:solidFill>
                <a:latin typeface="Open Sans" panose="020B0606030504020204" pitchFamily="34" charset="0"/>
              </a:rPr>
              <a:t>Underwater robotics and submerged relief applications</a:t>
            </a:r>
            <a:br>
              <a:rPr lang="en-US" sz="2400" dirty="0"/>
            </a:br>
            <a:r>
              <a:rPr lang="en-US" sz="2400" b="0" i="1" dirty="0">
                <a:solidFill>
                  <a:srgbClr val="171717"/>
                </a:solidFill>
                <a:effectLst/>
                <a:latin typeface="Open Sans" panose="020B0606030504020204" pitchFamily="34" charset="0"/>
              </a:rPr>
              <a:t>Topics covered: presentations of underwater robots, classification of submerged relief, modern methods of seabed detection objects</a:t>
            </a:r>
            <a:endParaRPr lang="ro-RO" sz="2400" b="0" i="1" dirty="0">
              <a:solidFill>
                <a:srgbClr val="171717"/>
              </a:solidFill>
              <a:effectLst/>
              <a:latin typeface="Open Sans" panose="020B0606030504020204" pitchFamily="34" charset="0"/>
            </a:endParaRPr>
          </a:p>
        </p:txBody>
      </p:sp>
      <p:sp>
        <p:nvSpPr>
          <p:cNvPr id="12" name="TextBox 11">
            <a:extLst>
              <a:ext uri="{FF2B5EF4-FFF2-40B4-BE49-F238E27FC236}">
                <a16:creationId xmlns:a16="http://schemas.microsoft.com/office/drawing/2014/main" id="{93E0DBD9-420F-5160-1A6D-CE2300060792}"/>
              </a:ext>
            </a:extLst>
          </p:cNvPr>
          <p:cNvSpPr txBox="1"/>
          <p:nvPr/>
        </p:nvSpPr>
        <p:spPr>
          <a:xfrm>
            <a:off x="1669452" y="1316427"/>
            <a:ext cx="9620250" cy="2631490"/>
          </a:xfrm>
          <a:prstGeom prst="rect">
            <a:avLst/>
          </a:prstGeom>
          <a:noFill/>
        </p:spPr>
        <p:txBody>
          <a:bodyPr wrap="square">
            <a:spAutoFit/>
          </a:bodyPr>
          <a:lstStyle/>
          <a:p>
            <a:pPr marL="0" indent="0">
              <a:spcBef>
                <a:spcPts val="600"/>
              </a:spcBef>
              <a:spcAft>
                <a:spcPts val="600"/>
              </a:spcAft>
              <a:buNone/>
            </a:pPr>
            <a:r>
              <a:rPr lang="en-US" sz="2800" b="1" i="1" dirty="0">
                <a:solidFill>
                  <a:srgbClr val="0070C0"/>
                </a:solidFill>
                <a:effectLst/>
                <a:latin typeface="Open Sans" panose="020B0606030504020204" pitchFamily="34" charset="0"/>
              </a:rPr>
              <a:t>Day I:</a:t>
            </a:r>
            <a:r>
              <a:rPr lang="ro-RO" sz="2800" b="1" i="1" dirty="0">
                <a:solidFill>
                  <a:srgbClr val="0070C0"/>
                </a:solidFill>
                <a:effectLst/>
                <a:latin typeface="Open Sans" panose="020B0606030504020204" pitchFamily="34" charset="0"/>
              </a:rPr>
              <a:t> </a:t>
            </a:r>
            <a:r>
              <a:rPr lang="ro-RO" sz="2800" b="1" i="1" dirty="0">
                <a:solidFill>
                  <a:srgbClr val="0070C0"/>
                </a:solidFill>
                <a:latin typeface="Open Sans" panose="020B0606030504020204" pitchFamily="34" charset="0"/>
              </a:rPr>
              <a:t>19 June</a:t>
            </a:r>
          </a:p>
          <a:p>
            <a:pPr marL="0" indent="0">
              <a:spcBef>
                <a:spcPts val="1200"/>
              </a:spcBef>
              <a:buNone/>
            </a:pPr>
            <a:r>
              <a:rPr lang="ro-RO" sz="2800" b="1" i="1" dirty="0">
                <a:solidFill>
                  <a:srgbClr val="0070C0"/>
                </a:solidFill>
                <a:latin typeface="Open Sans" panose="020B0606030504020204" pitchFamily="34" charset="0"/>
              </a:rPr>
              <a:t>Time: </a:t>
            </a:r>
            <a:r>
              <a:rPr lang="ro-RO" sz="2800" i="1" dirty="0">
                <a:latin typeface="Open Sans" panose="020B0606030504020204" pitchFamily="34" charset="0"/>
              </a:rPr>
              <a:t>6 hours.</a:t>
            </a:r>
          </a:p>
          <a:p>
            <a:pPr marL="2419350" indent="-2419350">
              <a:spcBef>
                <a:spcPts val="1200"/>
              </a:spcBef>
              <a:buNone/>
            </a:pPr>
            <a:r>
              <a:rPr lang="ro-RO" sz="2800" b="1" i="1" dirty="0">
                <a:solidFill>
                  <a:srgbClr val="0070C0"/>
                </a:solidFill>
                <a:latin typeface="Open Sans" panose="020B0606030504020204" pitchFamily="34" charset="0"/>
              </a:rPr>
              <a:t>Place: </a:t>
            </a:r>
            <a:r>
              <a:rPr lang="ro-RO" sz="2800" i="1" dirty="0">
                <a:latin typeface="Open Sans" panose="020B0606030504020204" pitchFamily="34" charset="0"/>
              </a:rPr>
              <a:t>MBNA – T</a:t>
            </a:r>
            <a:r>
              <a:rPr lang="en-US" sz="2800" i="1" dirty="0">
                <a:latin typeface="Open Sans" panose="020B0606030504020204" pitchFamily="34" charset="0"/>
              </a:rPr>
              <a:t>he Center of Seamanship and Nautical Sports</a:t>
            </a:r>
            <a:r>
              <a:rPr lang="ro-RO" sz="2800" i="1" dirty="0">
                <a:latin typeface="Open Sans" panose="020B0606030504020204" pitchFamily="34" charset="0"/>
              </a:rPr>
              <a:t>.</a:t>
            </a:r>
          </a:p>
          <a:p>
            <a:pPr marL="2419350" indent="-2419350">
              <a:buNone/>
            </a:pPr>
            <a:r>
              <a:rPr lang="en-US" sz="2800" b="1" i="1" dirty="0">
                <a:solidFill>
                  <a:srgbClr val="0070C0"/>
                </a:solidFill>
                <a:latin typeface="Open Sans" panose="020B0606030504020204" pitchFamily="34" charset="0"/>
              </a:rPr>
              <a:t>Topics:</a:t>
            </a:r>
            <a:endParaRPr lang="ro-RO" sz="2800" b="1" i="1" dirty="0">
              <a:solidFill>
                <a:srgbClr val="0070C0"/>
              </a:solidFill>
              <a:latin typeface="Open Sans" panose="020B0606030504020204" pitchFamily="34" charset="0"/>
            </a:endParaRPr>
          </a:p>
        </p:txBody>
      </p:sp>
    </p:spTree>
    <p:extLst>
      <p:ext uri="{BB962C8B-B14F-4D97-AF65-F5344CB8AC3E}">
        <p14:creationId xmlns:p14="http://schemas.microsoft.com/office/powerpoint/2010/main" val="225326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937DFF4-410D-9477-8B0E-0A0F0588F88F}"/>
              </a:ext>
            </a:extLst>
          </p:cNvPr>
          <p:cNvSpPr txBox="1"/>
          <p:nvPr/>
        </p:nvSpPr>
        <p:spPr>
          <a:xfrm>
            <a:off x="1669452" y="320070"/>
            <a:ext cx="9801225" cy="830997"/>
          </a:xfrm>
          <a:prstGeom prst="rect">
            <a:avLst/>
          </a:prstGeom>
          <a:noFill/>
        </p:spPr>
        <p:txBody>
          <a:bodyPr wrap="square">
            <a:spAutoFit/>
          </a:bodyPr>
          <a:lstStyle/>
          <a:p>
            <a:r>
              <a:rPr lang="en-US" sz="4800" b="1" dirty="0">
                <a:latin typeface="Arial"/>
                <a:ea typeface="+mj-ea"/>
                <a:cs typeface="Arial"/>
              </a:rPr>
              <a:t>The topics of the summer school</a:t>
            </a:r>
            <a:endParaRPr lang="ro-RO" sz="4800" b="1" dirty="0">
              <a:latin typeface="Arial"/>
              <a:ea typeface="+mj-ea"/>
              <a:cs typeface="Arial"/>
            </a:endParaRPr>
          </a:p>
        </p:txBody>
      </p:sp>
      <p:sp>
        <p:nvSpPr>
          <p:cNvPr id="11" name="TextBox 10">
            <a:extLst>
              <a:ext uri="{FF2B5EF4-FFF2-40B4-BE49-F238E27FC236}">
                <a16:creationId xmlns:a16="http://schemas.microsoft.com/office/drawing/2014/main" id="{59607D84-5844-DC0F-4B15-0AAB61F14E0E}"/>
              </a:ext>
            </a:extLst>
          </p:cNvPr>
          <p:cNvSpPr txBox="1"/>
          <p:nvPr/>
        </p:nvSpPr>
        <p:spPr>
          <a:xfrm>
            <a:off x="1850427" y="1456224"/>
            <a:ext cx="9620250" cy="2769989"/>
          </a:xfrm>
          <a:prstGeom prst="rect">
            <a:avLst/>
          </a:prstGeom>
          <a:noFill/>
        </p:spPr>
        <p:txBody>
          <a:bodyPr wrap="square">
            <a:spAutoFit/>
          </a:bodyPr>
          <a:lstStyle/>
          <a:p>
            <a:pPr marL="0" indent="0">
              <a:spcBef>
                <a:spcPts val="1200"/>
              </a:spcBef>
              <a:spcAft>
                <a:spcPts val="600"/>
              </a:spcAft>
              <a:buNone/>
            </a:pPr>
            <a:r>
              <a:rPr lang="en-US" sz="2800" b="1" i="1" dirty="0">
                <a:solidFill>
                  <a:srgbClr val="0070C0"/>
                </a:solidFill>
                <a:effectLst/>
                <a:latin typeface="Open Sans" panose="020B0606030504020204" pitchFamily="34" charset="0"/>
              </a:rPr>
              <a:t>Day I</a:t>
            </a:r>
            <a:r>
              <a:rPr lang="ro-RO" sz="2800" b="1" i="1" dirty="0">
                <a:solidFill>
                  <a:srgbClr val="0070C0"/>
                </a:solidFill>
                <a:effectLst/>
                <a:latin typeface="Open Sans" panose="020B0606030504020204" pitchFamily="34" charset="0"/>
              </a:rPr>
              <a:t>I</a:t>
            </a:r>
            <a:r>
              <a:rPr lang="en-US" sz="2800" b="1" i="1" dirty="0">
                <a:solidFill>
                  <a:srgbClr val="0070C0"/>
                </a:solidFill>
                <a:effectLst/>
                <a:latin typeface="Open Sans" panose="020B0606030504020204" pitchFamily="34" charset="0"/>
              </a:rPr>
              <a:t>:</a:t>
            </a:r>
            <a:r>
              <a:rPr lang="ro-RO" sz="2800" b="1" i="1" dirty="0">
                <a:solidFill>
                  <a:srgbClr val="0070C0"/>
                </a:solidFill>
                <a:effectLst/>
                <a:latin typeface="Open Sans" panose="020B0606030504020204" pitchFamily="34" charset="0"/>
              </a:rPr>
              <a:t> </a:t>
            </a:r>
            <a:r>
              <a:rPr lang="ro-RO" sz="2800" b="1" i="1" dirty="0">
                <a:solidFill>
                  <a:srgbClr val="0070C0"/>
                </a:solidFill>
                <a:latin typeface="Open Sans" panose="020B0606030504020204" pitchFamily="34" charset="0"/>
              </a:rPr>
              <a:t>20</a:t>
            </a:r>
            <a:r>
              <a:rPr lang="ro-RO" sz="2800" b="1" i="1" dirty="0">
                <a:solidFill>
                  <a:srgbClr val="0070C0"/>
                </a:solidFill>
                <a:effectLst/>
                <a:latin typeface="Open Sans" panose="020B0606030504020204" pitchFamily="34" charset="0"/>
              </a:rPr>
              <a:t> June</a:t>
            </a:r>
          </a:p>
          <a:p>
            <a:pPr marL="0" indent="0">
              <a:spcBef>
                <a:spcPts val="1200"/>
              </a:spcBef>
              <a:buNone/>
            </a:pPr>
            <a:r>
              <a:rPr lang="ro-RO" sz="2400" b="1" i="1" dirty="0">
                <a:solidFill>
                  <a:srgbClr val="0070C0"/>
                </a:solidFill>
                <a:latin typeface="Open Sans" panose="020B0606030504020204" pitchFamily="34" charset="0"/>
              </a:rPr>
              <a:t>Time: </a:t>
            </a:r>
            <a:r>
              <a:rPr lang="ro-RO" sz="2400" i="1" dirty="0">
                <a:latin typeface="Open Sans" panose="020B0606030504020204" pitchFamily="34" charset="0"/>
              </a:rPr>
              <a:t>6 hours.</a:t>
            </a:r>
          </a:p>
          <a:p>
            <a:pPr marL="2419350" indent="-2419350">
              <a:spcBef>
                <a:spcPts val="1200"/>
              </a:spcBef>
              <a:buNone/>
            </a:pPr>
            <a:r>
              <a:rPr lang="ro-RO" sz="2400" b="1" i="1" dirty="0">
                <a:solidFill>
                  <a:srgbClr val="0070C0"/>
                </a:solidFill>
                <a:latin typeface="Open Sans" panose="020B0606030504020204" pitchFamily="34" charset="0"/>
              </a:rPr>
              <a:t>Place: </a:t>
            </a:r>
            <a:r>
              <a:rPr lang="ro-RO" sz="2800" i="1" dirty="0">
                <a:latin typeface="Open Sans" panose="020B0606030504020204" pitchFamily="34" charset="0"/>
              </a:rPr>
              <a:t>MBNA – T</a:t>
            </a:r>
            <a:r>
              <a:rPr lang="en-US" sz="2800" i="1" dirty="0">
                <a:latin typeface="Open Sans" panose="020B0606030504020204" pitchFamily="34" charset="0"/>
              </a:rPr>
              <a:t>he Center </a:t>
            </a:r>
            <a:r>
              <a:rPr lang="en-US" sz="2400" i="1" dirty="0">
                <a:latin typeface="Open Sans" panose="020B0606030504020204" pitchFamily="34" charset="0"/>
              </a:rPr>
              <a:t>of Seamanship and Nautical Sports</a:t>
            </a:r>
            <a:r>
              <a:rPr lang="ro-RO" sz="2400" i="1" dirty="0">
                <a:latin typeface="Open Sans" panose="020B0606030504020204" pitchFamily="34" charset="0"/>
              </a:rPr>
              <a:t>.</a:t>
            </a:r>
          </a:p>
          <a:p>
            <a:pPr marL="2419350" indent="-2419350">
              <a:spcBef>
                <a:spcPts val="1200"/>
              </a:spcBef>
              <a:buNone/>
            </a:pPr>
            <a:r>
              <a:rPr lang="ro-RO" b="1" i="1" dirty="0">
                <a:solidFill>
                  <a:srgbClr val="0070C0"/>
                </a:solidFill>
                <a:latin typeface="Open Sans" panose="020B0606030504020204" pitchFamily="34" charset="0"/>
              </a:rPr>
              <a:t>Topics:</a:t>
            </a:r>
            <a:endParaRPr lang="ro-RO" sz="2400" b="1" i="1" dirty="0">
              <a:solidFill>
                <a:srgbClr val="0070C0"/>
              </a:solidFill>
              <a:latin typeface="Open Sans" panose="020B0606030504020204" pitchFamily="34" charset="0"/>
            </a:endParaRPr>
          </a:p>
          <a:p>
            <a:pPr marL="0" indent="0">
              <a:spcBef>
                <a:spcPts val="1200"/>
              </a:spcBef>
              <a:spcAft>
                <a:spcPts val="1200"/>
              </a:spcAft>
              <a:buNone/>
            </a:pPr>
            <a:endParaRPr lang="ro-RO" sz="2400" b="0" i="1" dirty="0">
              <a:solidFill>
                <a:srgbClr val="171717"/>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D17F3122-7217-EA0A-0567-C2248EF7877A}"/>
              </a:ext>
            </a:extLst>
          </p:cNvPr>
          <p:cNvSpPr txBox="1"/>
          <p:nvPr/>
        </p:nvSpPr>
        <p:spPr>
          <a:xfrm>
            <a:off x="1857374" y="3667794"/>
            <a:ext cx="9867900" cy="2754600"/>
          </a:xfrm>
          <a:prstGeom prst="rect">
            <a:avLst/>
          </a:prstGeom>
          <a:noFill/>
        </p:spPr>
        <p:txBody>
          <a:bodyPr wrap="square">
            <a:spAutoFit/>
          </a:bodyPr>
          <a:lstStyle/>
          <a:p>
            <a:r>
              <a:rPr lang="ro-RO" sz="2400" b="1" i="1" dirty="0">
                <a:solidFill>
                  <a:srgbClr val="0070C0"/>
                </a:solidFill>
                <a:effectLst/>
                <a:latin typeface="Open Sans" panose="020B0606030504020204" pitchFamily="34" charset="0"/>
              </a:rPr>
              <a:t>1. </a:t>
            </a:r>
            <a:r>
              <a:rPr lang="en-US" sz="2400" b="1" i="1" dirty="0">
                <a:solidFill>
                  <a:srgbClr val="0070C0"/>
                </a:solidFill>
                <a:effectLst/>
                <a:latin typeface="Open Sans" panose="020B0606030504020204" pitchFamily="34" charset="0"/>
              </a:rPr>
              <a:t>Hydrographic data acquisition</a:t>
            </a:r>
            <a:br>
              <a:rPr lang="en-US" sz="2400" dirty="0"/>
            </a:br>
            <a:r>
              <a:rPr lang="en-US" sz="2400" b="0" i="1" dirty="0">
                <a:solidFill>
                  <a:srgbClr val="171717"/>
                </a:solidFill>
                <a:effectLst/>
                <a:latin typeface="Open Sans" panose="020B0606030504020204" pitchFamily="34" charset="0"/>
              </a:rPr>
              <a:t>Topics covered: modern applications in-depth measurement, bathymetric measurements, sensors, transducers, acoustic and non-acoustic systems.</a:t>
            </a:r>
            <a:endParaRPr lang="ro-RO" sz="2400" b="0" i="1" dirty="0">
              <a:solidFill>
                <a:srgbClr val="171717"/>
              </a:solidFill>
              <a:effectLst/>
              <a:latin typeface="Open Sans" panose="020B0606030504020204" pitchFamily="34" charset="0"/>
            </a:endParaRPr>
          </a:p>
          <a:p>
            <a:pPr>
              <a:spcBef>
                <a:spcPts val="600"/>
              </a:spcBef>
            </a:pPr>
            <a:r>
              <a:rPr lang="ro-RO" sz="2400" b="1" i="1" dirty="0">
                <a:solidFill>
                  <a:srgbClr val="0070C0"/>
                </a:solidFill>
                <a:effectLst/>
                <a:latin typeface="Open Sans" panose="020B0606030504020204" pitchFamily="34" charset="0"/>
              </a:rPr>
              <a:t>2. </a:t>
            </a:r>
            <a:r>
              <a:rPr lang="en-US" sz="2400" b="1" i="1" dirty="0">
                <a:solidFill>
                  <a:srgbClr val="0070C0"/>
                </a:solidFill>
                <a:effectLst/>
                <a:latin typeface="Open Sans" panose="020B0606030504020204" pitchFamily="34" charset="0"/>
              </a:rPr>
              <a:t>Management of bathymetry</a:t>
            </a:r>
            <a:br>
              <a:rPr lang="en-US" sz="2400" dirty="0"/>
            </a:br>
            <a:r>
              <a:rPr lang="en-US" sz="2400" b="0" i="1" dirty="0">
                <a:solidFill>
                  <a:srgbClr val="171717"/>
                </a:solidFill>
                <a:effectLst/>
                <a:latin typeface="Open Sans" panose="020B0606030504020204" pitchFamily="34" charset="0"/>
              </a:rPr>
              <a:t>Topics covered: Models and simulated scenarios in hydrographic investigation planning: location, equipment, platforms.</a:t>
            </a:r>
            <a:endParaRPr lang="ro-RO" dirty="0"/>
          </a:p>
        </p:txBody>
      </p:sp>
    </p:spTree>
    <p:extLst>
      <p:ext uri="{BB962C8B-B14F-4D97-AF65-F5344CB8AC3E}">
        <p14:creationId xmlns:p14="http://schemas.microsoft.com/office/powerpoint/2010/main" val="400218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937DFF4-410D-9477-8B0E-0A0F0588F88F}"/>
              </a:ext>
            </a:extLst>
          </p:cNvPr>
          <p:cNvSpPr txBox="1"/>
          <p:nvPr/>
        </p:nvSpPr>
        <p:spPr>
          <a:xfrm>
            <a:off x="1559519" y="279663"/>
            <a:ext cx="9801225" cy="830997"/>
          </a:xfrm>
          <a:prstGeom prst="rect">
            <a:avLst/>
          </a:prstGeom>
          <a:noFill/>
        </p:spPr>
        <p:txBody>
          <a:bodyPr wrap="square">
            <a:spAutoFit/>
          </a:bodyPr>
          <a:lstStyle/>
          <a:p>
            <a:r>
              <a:rPr lang="en-US" sz="4800" b="1" dirty="0">
                <a:latin typeface="Arial"/>
                <a:ea typeface="+mj-ea"/>
                <a:cs typeface="Arial"/>
              </a:rPr>
              <a:t>The topics of the summer school</a:t>
            </a:r>
            <a:endParaRPr lang="ro-RO" sz="4800" b="1" dirty="0">
              <a:latin typeface="Arial"/>
              <a:ea typeface="+mj-ea"/>
              <a:cs typeface="Arial"/>
            </a:endParaRPr>
          </a:p>
        </p:txBody>
      </p:sp>
      <p:sp>
        <p:nvSpPr>
          <p:cNvPr id="11" name="TextBox 10">
            <a:extLst>
              <a:ext uri="{FF2B5EF4-FFF2-40B4-BE49-F238E27FC236}">
                <a16:creationId xmlns:a16="http://schemas.microsoft.com/office/drawing/2014/main" id="{59607D84-5844-DC0F-4B15-0AAB61F14E0E}"/>
              </a:ext>
            </a:extLst>
          </p:cNvPr>
          <p:cNvSpPr txBox="1"/>
          <p:nvPr/>
        </p:nvSpPr>
        <p:spPr>
          <a:xfrm>
            <a:off x="1592858" y="1424418"/>
            <a:ext cx="9620250" cy="3739485"/>
          </a:xfrm>
          <a:prstGeom prst="rect">
            <a:avLst/>
          </a:prstGeom>
          <a:noFill/>
        </p:spPr>
        <p:txBody>
          <a:bodyPr wrap="square">
            <a:spAutoFit/>
          </a:bodyPr>
          <a:lstStyle/>
          <a:p>
            <a:pPr marL="0" indent="0">
              <a:spcBef>
                <a:spcPts val="1200"/>
              </a:spcBef>
              <a:spcAft>
                <a:spcPts val="600"/>
              </a:spcAft>
              <a:buNone/>
            </a:pPr>
            <a:r>
              <a:rPr lang="en-US" sz="2800" b="1" i="1" dirty="0">
                <a:solidFill>
                  <a:srgbClr val="0070C0"/>
                </a:solidFill>
                <a:effectLst/>
                <a:latin typeface="Open Sans" panose="020B0606030504020204" pitchFamily="34" charset="0"/>
              </a:rPr>
              <a:t>Day I</a:t>
            </a:r>
            <a:r>
              <a:rPr lang="ro-RO" sz="2800" b="1" i="1" dirty="0">
                <a:solidFill>
                  <a:srgbClr val="0070C0"/>
                </a:solidFill>
                <a:effectLst/>
                <a:latin typeface="Open Sans" panose="020B0606030504020204" pitchFamily="34" charset="0"/>
              </a:rPr>
              <a:t>II</a:t>
            </a:r>
            <a:r>
              <a:rPr lang="en-US" sz="2800" b="1" i="1" dirty="0">
                <a:solidFill>
                  <a:srgbClr val="0070C0"/>
                </a:solidFill>
                <a:effectLst/>
                <a:latin typeface="Open Sans" panose="020B0606030504020204" pitchFamily="34" charset="0"/>
              </a:rPr>
              <a:t>:</a:t>
            </a:r>
            <a:r>
              <a:rPr lang="ro-RO" sz="2800" b="1" i="1" dirty="0">
                <a:solidFill>
                  <a:srgbClr val="0070C0"/>
                </a:solidFill>
                <a:effectLst/>
                <a:latin typeface="Open Sans" panose="020B0606030504020204" pitchFamily="34" charset="0"/>
              </a:rPr>
              <a:t> </a:t>
            </a:r>
            <a:r>
              <a:rPr lang="ro-RO" sz="2800" b="1" i="1" dirty="0">
                <a:solidFill>
                  <a:srgbClr val="0070C0"/>
                </a:solidFill>
                <a:latin typeface="Open Sans" panose="020B0606030504020204" pitchFamily="34" charset="0"/>
              </a:rPr>
              <a:t>21</a:t>
            </a:r>
            <a:r>
              <a:rPr lang="ro-RO" sz="2800" b="1" i="1" dirty="0">
                <a:solidFill>
                  <a:srgbClr val="0070C0"/>
                </a:solidFill>
                <a:effectLst/>
                <a:latin typeface="Open Sans" panose="020B0606030504020204" pitchFamily="34" charset="0"/>
              </a:rPr>
              <a:t> June</a:t>
            </a:r>
          </a:p>
          <a:p>
            <a:pPr marL="0" indent="0">
              <a:spcBef>
                <a:spcPts val="1200"/>
              </a:spcBef>
              <a:buNone/>
            </a:pPr>
            <a:r>
              <a:rPr lang="ro-RO" sz="2800" b="1" i="1" dirty="0">
                <a:solidFill>
                  <a:srgbClr val="0070C0"/>
                </a:solidFill>
                <a:latin typeface="Open Sans" panose="020B0606030504020204" pitchFamily="34" charset="0"/>
              </a:rPr>
              <a:t>Time: </a:t>
            </a:r>
            <a:r>
              <a:rPr lang="ro-RO" sz="2800" i="1" dirty="0">
                <a:latin typeface="Open Sans" panose="020B0606030504020204" pitchFamily="34" charset="0"/>
              </a:rPr>
              <a:t>6 hours.</a:t>
            </a:r>
          </a:p>
          <a:p>
            <a:pPr marL="2419350" indent="-2419350">
              <a:spcBef>
                <a:spcPts val="1200"/>
              </a:spcBef>
              <a:buNone/>
            </a:pPr>
            <a:r>
              <a:rPr lang="ro-RO" sz="2800" b="1" i="1" dirty="0">
                <a:solidFill>
                  <a:srgbClr val="0070C0"/>
                </a:solidFill>
                <a:latin typeface="Open Sans" panose="020B0606030504020204" pitchFamily="34" charset="0"/>
              </a:rPr>
              <a:t>Place: </a:t>
            </a:r>
            <a:r>
              <a:rPr lang="ro-RO" sz="2800" i="1" dirty="0">
                <a:latin typeface="Open Sans" panose="020B0606030504020204" pitchFamily="34" charset="0"/>
              </a:rPr>
              <a:t>MBNA – T</a:t>
            </a:r>
            <a:r>
              <a:rPr lang="en-US" sz="2800" i="1" dirty="0">
                <a:latin typeface="Open Sans" panose="020B0606030504020204" pitchFamily="34" charset="0"/>
              </a:rPr>
              <a:t>he Center of Seamanship and Nautical Sports</a:t>
            </a:r>
            <a:r>
              <a:rPr lang="ro-RO" sz="2800" i="1" dirty="0">
                <a:latin typeface="Open Sans" panose="020B0606030504020204" pitchFamily="34" charset="0"/>
              </a:rPr>
              <a:t>.</a:t>
            </a:r>
          </a:p>
          <a:p>
            <a:pPr marL="2419350" indent="-2419350">
              <a:spcBef>
                <a:spcPts val="600"/>
              </a:spcBef>
              <a:buNone/>
            </a:pPr>
            <a:r>
              <a:rPr lang="ro-RO" sz="2800" b="1" i="1" dirty="0">
                <a:solidFill>
                  <a:srgbClr val="0070C0"/>
                </a:solidFill>
                <a:latin typeface="Open Sans" panose="020B0606030504020204" pitchFamily="34" charset="0"/>
              </a:rPr>
              <a:t>Topics:</a:t>
            </a:r>
          </a:p>
          <a:p>
            <a:pPr marL="0" indent="0">
              <a:spcBef>
                <a:spcPts val="1200"/>
              </a:spcBef>
              <a:spcAft>
                <a:spcPts val="1200"/>
              </a:spcAft>
              <a:buNone/>
            </a:pPr>
            <a:br>
              <a:rPr lang="en-US" sz="2400" dirty="0"/>
            </a:br>
            <a:endParaRPr lang="ro-RO" sz="2400" b="0" i="1" dirty="0">
              <a:solidFill>
                <a:srgbClr val="171717"/>
              </a:solidFill>
              <a:effectLst/>
              <a:latin typeface="Open Sans" panose="020B0606030504020204" pitchFamily="34" charset="0"/>
            </a:endParaRPr>
          </a:p>
        </p:txBody>
      </p:sp>
      <p:sp>
        <p:nvSpPr>
          <p:cNvPr id="7" name="TextBox 6">
            <a:extLst>
              <a:ext uri="{FF2B5EF4-FFF2-40B4-BE49-F238E27FC236}">
                <a16:creationId xmlns:a16="http://schemas.microsoft.com/office/drawing/2014/main" id="{4EF13D19-A508-67AF-EEA9-577D220A3F3F}"/>
              </a:ext>
            </a:extLst>
          </p:cNvPr>
          <p:cNvSpPr txBox="1"/>
          <p:nvPr/>
        </p:nvSpPr>
        <p:spPr>
          <a:xfrm>
            <a:off x="1559519" y="4149283"/>
            <a:ext cx="9867901" cy="2385268"/>
          </a:xfrm>
          <a:prstGeom prst="rect">
            <a:avLst/>
          </a:prstGeom>
          <a:noFill/>
        </p:spPr>
        <p:txBody>
          <a:bodyPr wrap="square">
            <a:spAutoFit/>
          </a:bodyPr>
          <a:lstStyle/>
          <a:p>
            <a:r>
              <a:rPr lang="ro-RO" sz="2400" b="1" i="1" dirty="0">
                <a:solidFill>
                  <a:srgbClr val="0070C0"/>
                </a:solidFill>
                <a:effectLst/>
                <a:latin typeface="Open Sans" panose="020B0606030504020204" pitchFamily="34" charset="0"/>
              </a:rPr>
              <a:t>1. </a:t>
            </a:r>
            <a:r>
              <a:rPr lang="en-US" sz="2400" b="1" i="1" dirty="0">
                <a:solidFill>
                  <a:srgbClr val="0070C0"/>
                </a:solidFill>
                <a:effectLst/>
                <a:latin typeface="Open Sans" panose="020B0606030504020204" pitchFamily="34" charset="0"/>
              </a:rPr>
              <a:t>Modern methods of hydrography technical project elaboration</a:t>
            </a:r>
            <a:br>
              <a:rPr lang="en-US" sz="2400" dirty="0"/>
            </a:br>
            <a:r>
              <a:rPr lang="en-US" sz="2400" b="0" i="1" dirty="0">
                <a:solidFill>
                  <a:srgbClr val="171717"/>
                </a:solidFill>
                <a:effectLst/>
                <a:latin typeface="Open Sans" panose="020B0606030504020204" pitchFamily="34" charset="0"/>
              </a:rPr>
              <a:t>Topics covered: evaluation of the research area, hydrographic investigation activities</a:t>
            </a:r>
            <a:r>
              <a:rPr lang="ro-RO" sz="2400" b="0" i="1" dirty="0">
                <a:solidFill>
                  <a:srgbClr val="171717"/>
                </a:solidFill>
                <a:effectLst/>
                <a:latin typeface="Open Sans" panose="020B0606030504020204" pitchFamily="34" charset="0"/>
              </a:rPr>
              <a:t>.</a:t>
            </a:r>
          </a:p>
          <a:p>
            <a:pPr>
              <a:spcBef>
                <a:spcPts val="600"/>
              </a:spcBef>
            </a:pPr>
            <a:r>
              <a:rPr lang="ro-RO" sz="2400" b="1" i="1" dirty="0">
                <a:solidFill>
                  <a:srgbClr val="0070C0"/>
                </a:solidFill>
              </a:rPr>
              <a:t>2. </a:t>
            </a:r>
            <a:r>
              <a:rPr lang="en-US" sz="2400" b="1" i="1" dirty="0">
                <a:solidFill>
                  <a:srgbClr val="0070C0"/>
                </a:solidFill>
                <a:effectLst/>
                <a:latin typeface="Open Sans" panose="020B0606030504020204" pitchFamily="34" charset="0"/>
              </a:rPr>
              <a:t>In situ modern bathymetry process features</a:t>
            </a:r>
            <a:br>
              <a:rPr lang="en-US" sz="2400" dirty="0"/>
            </a:br>
            <a:r>
              <a:rPr lang="en-US" sz="2400" b="0" i="1" dirty="0">
                <a:solidFill>
                  <a:srgbClr val="171717"/>
                </a:solidFill>
                <a:effectLst/>
                <a:latin typeface="Open Sans" panose="020B0606030504020204" pitchFamily="34" charset="0"/>
              </a:rPr>
              <a:t>Topics covered: underwater robot applications in bathymetric lifting.</a:t>
            </a:r>
            <a:br>
              <a:rPr lang="en-US" sz="2400" dirty="0"/>
            </a:br>
            <a:endParaRPr lang="ro-RO" dirty="0"/>
          </a:p>
        </p:txBody>
      </p:sp>
    </p:spTree>
    <p:extLst>
      <p:ext uri="{BB962C8B-B14F-4D97-AF65-F5344CB8AC3E}">
        <p14:creationId xmlns:p14="http://schemas.microsoft.com/office/powerpoint/2010/main" val="292205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937DFF4-410D-9477-8B0E-0A0F0588F88F}"/>
              </a:ext>
            </a:extLst>
          </p:cNvPr>
          <p:cNvSpPr txBox="1"/>
          <p:nvPr/>
        </p:nvSpPr>
        <p:spPr>
          <a:xfrm>
            <a:off x="1578964" y="279827"/>
            <a:ext cx="9801225" cy="830997"/>
          </a:xfrm>
          <a:prstGeom prst="rect">
            <a:avLst/>
          </a:prstGeom>
          <a:noFill/>
        </p:spPr>
        <p:txBody>
          <a:bodyPr wrap="square">
            <a:spAutoFit/>
          </a:bodyPr>
          <a:lstStyle/>
          <a:p>
            <a:r>
              <a:rPr lang="en-US" sz="4800" b="1" dirty="0">
                <a:latin typeface="Arial"/>
                <a:ea typeface="+mj-ea"/>
                <a:cs typeface="Arial"/>
              </a:rPr>
              <a:t>The topics of the summer school</a:t>
            </a:r>
            <a:endParaRPr lang="ro-RO" sz="4800" b="1" dirty="0">
              <a:latin typeface="Arial"/>
              <a:ea typeface="+mj-ea"/>
              <a:cs typeface="Arial"/>
            </a:endParaRPr>
          </a:p>
        </p:txBody>
      </p:sp>
      <p:sp>
        <p:nvSpPr>
          <p:cNvPr id="11" name="TextBox 10">
            <a:extLst>
              <a:ext uri="{FF2B5EF4-FFF2-40B4-BE49-F238E27FC236}">
                <a16:creationId xmlns:a16="http://schemas.microsoft.com/office/drawing/2014/main" id="{59607D84-5844-DC0F-4B15-0AAB61F14E0E}"/>
              </a:ext>
            </a:extLst>
          </p:cNvPr>
          <p:cNvSpPr txBox="1"/>
          <p:nvPr/>
        </p:nvSpPr>
        <p:spPr>
          <a:xfrm>
            <a:off x="1766886" y="1308736"/>
            <a:ext cx="9620250" cy="3600986"/>
          </a:xfrm>
          <a:prstGeom prst="rect">
            <a:avLst/>
          </a:prstGeom>
          <a:noFill/>
        </p:spPr>
        <p:txBody>
          <a:bodyPr wrap="square">
            <a:spAutoFit/>
          </a:bodyPr>
          <a:lstStyle/>
          <a:p>
            <a:pPr marL="0" indent="0">
              <a:spcBef>
                <a:spcPts val="1200"/>
              </a:spcBef>
              <a:spcAft>
                <a:spcPts val="600"/>
              </a:spcAft>
              <a:buNone/>
            </a:pPr>
            <a:r>
              <a:rPr lang="en-US" sz="2800" b="1" i="1" dirty="0">
                <a:solidFill>
                  <a:srgbClr val="0070C0"/>
                </a:solidFill>
                <a:effectLst/>
                <a:latin typeface="Open Sans" panose="020B0606030504020204" pitchFamily="34" charset="0"/>
              </a:rPr>
              <a:t>Day I</a:t>
            </a:r>
            <a:r>
              <a:rPr lang="ro-RO" sz="2800" b="1" i="1" dirty="0">
                <a:solidFill>
                  <a:srgbClr val="0070C0"/>
                </a:solidFill>
                <a:latin typeface="Open Sans" panose="020B0606030504020204" pitchFamily="34" charset="0"/>
              </a:rPr>
              <a:t>V</a:t>
            </a:r>
            <a:r>
              <a:rPr lang="en-US" sz="2800" b="1" i="1" dirty="0">
                <a:solidFill>
                  <a:srgbClr val="0070C0"/>
                </a:solidFill>
                <a:effectLst/>
                <a:latin typeface="Open Sans" panose="020B0606030504020204" pitchFamily="34" charset="0"/>
              </a:rPr>
              <a:t>:</a:t>
            </a:r>
            <a:r>
              <a:rPr lang="ro-RO" sz="2800" b="1" i="1" dirty="0">
                <a:solidFill>
                  <a:srgbClr val="0070C0"/>
                </a:solidFill>
                <a:effectLst/>
                <a:latin typeface="Open Sans" panose="020B0606030504020204" pitchFamily="34" charset="0"/>
              </a:rPr>
              <a:t> </a:t>
            </a:r>
            <a:r>
              <a:rPr lang="ro-RO" sz="2800" b="1" i="1" dirty="0">
                <a:solidFill>
                  <a:srgbClr val="0070C0"/>
                </a:solidFill>
                <a:latin typeface="Open Sans" panose="020B0606030504020204" pitchFamily="34" charset="0"/>
              </a:rPr>
              <a:t>22 June</a:t>
            </a:r>
          </a:p>
          <a:p>
            <a:pPr marL="0" indent="0">
              <a:spcBef>
                <a:spcPts val="1200"/>
              </a:spcBef>
              <a:buNone/>
            </a:pPr>
            <a:r>
              <a:rPr lang="ro-RO" sz="2800" b="1" i="1" dirty="0">
                <a:solidFill>
                  <a:srgbClr val="0070C0"/>
                </a:solidFill>
                <a:latin typeface="Open Sans" panose="020B0606030504020204" pitchFamily="34" charset="0"/>
              </a:rPr>
              <a:t>Time: </a:t>
            </a:r>
            <a:r>
              <a:rPr lang="ro-RO" sz="2800" i="1" dirty="0">
                <a:latin typeface="Open Sans" panose="020B0606030504020204" pitchFamily="34" charset="0"/>
              </a:rPr>
              <a:t>6 hours.</a:t>
            </a:r>
          </a:p>
          <a:p>
            <a:pPr marL="2419350" indent="-2419350">
              <a:spcBef>
                <a:spcPts val="1200"/>
              </a:spcBef>
              <a:buNone/>
            </a:pPr>
            <a:r>
              <a:rPr lang="ro-RO" sz="2800" b="1" i="1" dirty="0">
                <a:solidFill>
                  <a:srgbClr val="0070C0"/>
                </a:solidFill>
                <a:latin typeface="Open Sans" panose="020B0606030504020204" pitchFamily="34" charset="0"/>
              </a:rPr>
              <a:t>Place: </a:t>
            </a:r>
            <a:r>
              <a:rPr lang="ro-RO" sz="2800" i="1" dirty="0">
                <a:latin typeface="Open Sans" panose="020B0606030504020204" pitchFamily="34" charset="0"/>
              </a:rPr>
              <a:t>MBNA – T</a:t>
            </a:r>
            <a:r>
              <a:rPr lang="en-US" sz="2800" i="1" dirty="0">
                <a:latin typeface="Open Sans" panose="020B0606030504020204" pitchFamily="34" charset="0"/>
              </a:rPr>
              <a:t>he Center of Seamanship and Nautical Sports</a:t>
            </a:r>
            <a:r>
              <a:rPr lang="ro-RO" sz="2800" i="1" dirty="0">
                <a:latin typeface="Open Sans" panose="020B0606030504020204" pitchFamily="34" charset="0"/>
              </a:rPr>
              <a:t>.</a:t>
            </a:r>
          </a:p>
          <a:p>
            <a:pPr marL="2419350" indent="-2419350">
              <a:buNone/>
            </a:pPr>
            <a:r>
              <a:rPr lang="ro-RO" sz="2800" b="1" i="1" dirty="0">
                <a:solidFill>
                  <a:srgbClr val="0070C0"/>
                </a:solidFill>
                <a:latin typeface="Open Sans" panose="020B0606030504020204" pitchFamily="34" charset="0"/>
              </a:rPr>
              <a:t>Topics:</a:t>
            </a:r>
          </a:p>
          <a:p>
            <a:pPr marL="0" indent="0">
              <a:spcBef>
                <a:spcPts val="1200"/>
              </a:spcBef>
              <a:spcAft>
                <a:spcPts val="1200"/>
              </a:spcAft>
              <a:buNone/>
            </a:pPr>
            <a:br>
              <a:rPr lang="en-US" sz="2400" dirty="0"/>
            </a:br>
            <a:endParaRPr lang="ro-RO" sz="2400" b="0" i="1" dirty="0">
              <a:solidFill>
                <a:srgbClr val="171717"/>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83E22C7F-4C60-E293-BBEB-BE51CDA610B6}"/>
              </a:ext>
            </a:extLst>
          </p:cNvPr>
          <p:cNvSpPr txBox="1"/>
          <p:nvPr/>
        </p:nvSpPr>
        <p:spPr>
          <a:xfrm>
            <a:off x="1759939" y="3915000"/>
            <a:ext cx="9620250" cy="2385268"/>
          </a:xfrm>
          <a:prstGeom prst="rect">
            <a:avLst/>
          </a:prstGeom>
          <a:noFill/>
        </p:spPr>
        <p:txBody>
          <a:bodyPr wrap="square">
            <a:spAutoFit/>
          </a:bodyPr>
          <a:lstStyle/>
          <a:p>
            <a:r>
              <a:rPr lang="ro-RO" sz="2400" b="1" i="1" dirty="0">
                <a:solidFill>
                  <a:srgbClr val="0070C0"/>
                </a:solidFill>
                <a:effectLst/>
                <a:latin typeface="Open Sans" panose="020B0606030504020204" pitchFamily="34" charset="0"/>
              </a:rPr>
              <a:t>1. </a:t>
            </a:r>
            <a:r>
              <a:rPr lang="en-US" sz="2400" b="1" i="1" dirty="0">
                <a:solidFill>
                  <a:srgbClr val="0070C0"/>
                </a:solidFill>
                <a:effectLst/>
                <a:latin typeface="Open Sans" panose="020B0606030504020204" pitchFamily="34" charset="0"/>
              </a:rPr>
              <a:t>Post-processing modern applied methods of bathymetry data</a:t>
            </a:r>
            <a:br>
              <a:rPr lang="en-US" sz="2400" dirty="0"/>
            </a:br>
            <a:r>
              <a:rPr lang="en-US" sz="2400" b="0" i="1" dirty="0">
                <a:solidFill>
                  <a:srgbClr val="171717"/>
                </a:solidFill>
                <a:effectLst/>
                <a:latin typeface="Open Sans" panose="020B0606030504020204" pitchFamily="34" charset="0"/>
              </a:rPr>
              <a:t>Topics covered: standards, rules, resolutions; data editing, and validation of hydrographic investigation.</a:t>
            </a:r>
            <a:endParaRPr lang="ro-RO" sz="2400" b="0" i="1" dirty="0">
              <a:solidFill>
                <a:srgbClr val="171717"/>
              </a:solidFill>
              <a:effectLst/>
              <a:latin typeface="Open Sans" panose="020B0606030504020204" pitchFamily="34" charset="0"/>
            </a:endParaRPr>
          </a:p>
          <a:p>
            <a:pPr>
              <a:spcBef>
                <a:spcPts val="600"/>
              </a:spcBef>
            </a:pPr>
            <a:r>
              <a:rPr lang="ro-RO" sz="2400" b="1" i="1" dirty="0">
                <a:solidFill>
                  <a:srgbClr val="0070C0"/>
                </a:solidFill>
                <a:effectLst/>
                <a:latin typeface="Open Sans" panose="020B0606030504020204" pitchFamily="34" charset="0"/>
              </a:rPr>
              <a:t>2. </a:t>
            </a:r>
            <a:r>
              <a:rPr lang="en-US" sz="2400" b="1" i="1" dirty="0">
                <a:solidFill>
                  <a:srgbClr val="0070C0"/>
                </a:solidFill>
                <a:effectLst/>
                <a:latin typeface="Open Sans" panose="020B0606030504020204" pitchFamily="34" charset="0"/>
              </a:rPr>
              <a:t>Elaboration of final documents of a bathymetry application</a:t>
            </a:r>
            <a:br>
              <a:rPr lang="en-US" sz="2400" dirty="0"/>
            </a:br>
            <a:r>
              <a:rPr lang="en-US" sz="2400" b="0" i="1" dirty="0">
                <a:solidFill>
                  <a:srgbClr val="171717"/>
                </a:solidFill>
                <a:effectLst/>
                <a:latin typeface="Open Sans" panose="020B0606030504020204" pitchFamily="34" charset="0"/>
              </a:rPr>
              <a:t>Topics covered: hydrographic investigation report, surveyed area calculation, depth, investigation</a:t>
            </a:r>
            <a:r>
              <a:rPr lang="en-US" sz="2000" b="0" i="1" dirty="0">
                <a:solidFill>
                  <a:srgbClr val="171717"/>
                </a:solidFill>
                <a:effectLst/>
                <a:latin typeface="Open Sans" panose="020B0606030504020204" pitchFamily="34" charset="0"/>
              </a:rPr>
              <a:t>.</a:t>
            </a:r>
            <a:endParaRPr lang="ro-RO" dirty="0"/>
          </a:p>
        </p:txBody>
      </p:sp>
    </p:spTree>
    <p:extLst>
      <p:ext uri="{BB962C8B-B14F-4D97-AF65-F5344CB8AC3E}">
        <p14:creationId xmlns:p14="http://schemas.microsoft.com/office/powerpoint/2010/main" val="406245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out Us - SeaSAFER">
            <a:extLst>
              <a:ext uri="{FF2B5EF4-FFF2-40B4-BE49-F238E27FC236}">
                <a16:creationId xmlns:a16="http://schemas.microsoft.com/office/drawing/2014/main" id="{461AF174-15DE-A7F9-732D-72509EF62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5" y="1570158"/>
            <a:ext cx="1157791" cy="13295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Logo&#10;&#10;Description automatically generated">
            <a:extLst>
              <a:ext uri="{FF2B5EF4-FFF2-40B4-BE49-F238E27FC236}">
                <a16:creationId xmlns:a16="http://schemas.microsoft.com/office/drawing/2014/main" id="{A0A81AC4-63A6-6F04-31EE-2397BF23E2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10830" y="4240074"/>
            <a:ext cx="2170001" cy="98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937DFF4-410D-9477-8B0E-0A0F0588F88F}"/>
              </a:ext>
            </a:extLst>
          </p:cNvPr>
          <p:cNvSpPr txBox="1"/>
          <p:nvPr/>
        </p:nvSpPr>
        <p:spPr>
          <a:xfrm>
            <a:off x="1676398" y="140553"/>
            <a:ext cx="9801225" cy="830997"/>
          </a:xfrm>
          <a:prstGeom prst="rect">
            <a:avLst/>
          </a:prstGeom>
          <a:noFill/>
        </p:spPr>
        <p:txBody>
          <a:bodyPr wrap="square">
            <a:spAutoFit/>
          </a:bodyPr>
          <a:lstStyle/>
          <a:p>
            <a:r>
              <a:rPr lang="en-US" sz="4800" b="1" dirty="0">
                <a:latin typeface="Arial"/>
                <a:ea typeface="+mj-ea"/>
                <a:cs typeface="Arial"/>
              </a:rPr>
              <a:t>The topics of the summer school</a:t>
            </a:r>
            <a:endParaRPr lang="ro-RO" sz="4800" b="1" dirty="0">
              <a:latin typeface="Arial"/>
              <a:ea typeface="+mj-ea"/>
              <a:cs typeface="Arial"/>
            </a:endParaRPr>
          </a:p>
        </p:txBody>
      </p:sp>
      <p:sp>
        <p:nvSpPr>
          <p:cNvPr id="11" name="TextBox 10">
            <a:extLst>
              <a:ext uri="{FF2B5EF4-FFF2-40B4-BE49-F238E27FC236}">
                <a16:creationId xmlns:a16="http://schemas.microsoft.com/office/drawing/2014/main" id="{59607D84-5844-DC0F-4B15-0AAB61F14E0E}"/>
              </a:ext>
            </a:extLst>
          </p:cNvPr>
          <p:cNvSpPr txBox="1"/>
          <p:nvPr/>
        </p:nvSpPr>
        <p:spPr>
          <a:xfrm>
            <a:off x="1676398" y="1144994"/>
            <a:ext cx="9944101" cy="3600986"/>
          </a:xfrm>
          <a:prstGeom prst="rect">
            <a:avLst/>
          </a:prstGeom>
          <a:noFill/>
        </p:spPr>
        <p:txBody>
          <a:bodyPr wrap="square">
            <a:spAutoFit/>
          </a:bodyPr>
          <a:lstStyle/>
          <a:p>
            <a:pPr marL="0" indent="0">
              <a:spcBef>
                <a:spcPts val="1200"/>
              </a:spcBef>
              <a:spcAft>
                <a:spcPts val="600"/>
              </a:spcAft>
              <a:buNone/>
            </a:pPr>
            <a:r>
              <a:rPr lang="en-US" sz="2800" b="1" i="1" dirty="0">
                <a:solidFill>
                  <a:srgbClr val="0070C0"/>
                </a:solidFill>
                <a:effectLst/>
                <a:latin typeface="Open Sans" panose="020B0606030504020204" pitchFamily="34" charset="0"/>
              </a:rPr>
              <a:t>Day </a:t>
            </a:r>
            <a:r>
              <a:rPr lang="ro-RO" sz="2800" b="1" i="1" dirty="0">
                <a:solidFill>
                  <a:srgbClr val="0070C0"/>
                </a:solidFill>
                <a:latin typeface="Open Sans" panose="020B0606030504020204" pitchFamily="34" charset="0"/>
              </a:rPr>
              <a:t>V</a:t>
            </a:r>
            <a:r>
              <a:rPr lang="en-US" sz="2800" b="1" i="1" dirty="0">
                <a:solidFill>
                  <a:srgbClr val="0070C0"/>
                </a:solidFill>
                <a:effectLst/>
                <a:latin typeface="Open Sans" panose="020B0606030504020204" pitchFamily="34" charset="0"/>
              </a:rPr>
              <a:t>:</a:t>
            </a:r>
            <a:r>
              <a:rPr lang="ro-RO" sz="2800" b="1" i="1" dirty="0">
                <a:solidFill>
                  <a:srgbClr val="0070C0"/>
                </a:solidFill>
                <a:effectLst/>
                <a:latin typeface="Open Sans" panose="020B0606030504020204" pitchFamily="34" charset="0"/>
              </a:rPr>
              <a:t> 23 June</a:t>
            </a:r>
          </a:p>
          <a:p>
            <a:pPr marL="0" indent="0">
              <a:spcBef>
                <a:spcPts val="1200"/>
              </a:spcBef>
              <a:buNone/>
            </a:pPr>
            <a:r>
              <a:rPr lang="ro-RO" sz="2800" b="1" i="1" dirty="0">
                <a:solidFill>
                  <a:srgbClr val="0070C0"/>
                </a:solidFill>
                <a:latin typeface="Open Sans" panose="020B0606030504020204" pitchFamily="34" charset="0"/>
              </a:rPr>
              <a:t>Time: </a:t>
            </a:r>
            <a:r>
              <a:rPr lang="ro-RO" sz="2800" i="1" dirty="0">
                <a:latin typeface="Open Sans" panose="020B0606030504020204" pitchFamily="34" charset="0"/>
              </a:rPr>
              <a:t>6 hours.</a:t>
            </a:r>
          </a:p>
          <a:p>
            <a:pPr marL="2419350" indent="-2419350">
              <a:spcBef>
                <a:spcPts val="1200"/>
              </a:spcBef>
              <a:buNone/>
            </a:pPr>
            <a:r>
              <a:rPr lang="ro-RO" sz="2800" b="1" i="1" dirty="0">
                <a:solidFill>
                  <a:srgbClr val="0070C0"/>
                </a:solidFill>
                <a:latin typeface="Open Sans" panose="020B0606030504020204" pitchFamily="34" charset="0"/>
              </a:rPr>
              <a:t>Place: </a:t>
            </a:r>
            <a:r>
              <a:rPr lang="ro-RO" sz="2800" i="1" dirty="0">
                <a:latin typeface="Open Sans" panose="020B0606030504020204" pitchFamily="34" charset="0"/>
              </a:rPr>
              <a:t>MBNA – T</a:t>
            </a:r>
            <a:r>
              <a:rPr lang="en-US" sz="2800" i="1" dirty="0">
                <a:latin typeface="Open Sans" panose="020B0606030504020204" pitchFamily="34" charset="0"/>
              </a:rPr>
              <a:t>he Center of Seamanship and Nautical Sports</a:t>
            </a:r>
            <a:r>
              <a:rPr lang="ro-RO" sz="2800" i="1" dirty="0">
                <a:latin typeface="Open Sans" panose="020B0606030504020204" pitchFamily="34" charset="0"/>
              </a:rPr>
              <a:t>.</a:t>
            </a:r>
          </a:p>
          <a:p>
            <a:pPr marL="2419350" indent="-2419350">
              <a:buNone/>
            </a:pPr>
            <a:r>
              <a:rPr lang="ro-RO" sz="2800" b="1" i="1" dirty="0">
                <a:solidFill>
                  <a:srgbClr val="0070C0"/>
                </a:solidFill>
                <a:latin typeface="Open Sans" panose="020B0606030504020204" pitchFamily="34" charset="0"/>
              </a:rPr>
              <a:t>Topics:</a:t>
            </a:r>
          </a:p>
          <a:p>
            <a:pPr marL="0" indent="0">
              <a:spcBef>
                <a:spcPts val="1200"/>
              </a:spcBef>
              <a:spcAft>
                <a:spcPts val="1200"/>
              </a:spcAft>
              <a:buNone/>
            </a:pPr>
            <a:br>
              <a:rPr lang="en-US" sz="2400" dirty="0"/>
            </a:br>
            <a:endParaRPr lang="ro-RO" sz="2400" b="0" i="1" dirty="0">
              <a:solidFill>
                <a:srgbClr val="171717"/>
              </a:solidFill>
              <a:effectLst/>
              <a:latin typeface="Open Sans" panose="020B0606030504020204" pitchFamily="34" charset="0"/>
            </a:endParaRPr>
          </a:p>
        </p:txBody>
      </p:sp>
      <p:sp>
        <p:nvSpPr>
          <p:cNvPr id="7" name="TextBox 6">
            <a:extLst>
              <a:ext uri="{FF2B5EF4-FFF2-40B4-BE49-F238E27FC236}">
                <a16:creationId xmlns:a16="http://schemas.microsoft.com/office/drawing/2014/main" id="{59360809-600B-54E7-C95E-4B19E3D36D94}"/>
              </a:ext>
            </a:extLst>
          </p:cNvPr>
          <p:cNvSpPr txBox="1"/>
          <p:nvPr/>
        </p:nvSpPr>
        <p:spPr>
          <a:xfrm>
            <a:off x="1683346" y="3757196"/>
            <a:ext cx="9801225" cy="2877711"/>
          </a:xfrm>
          <a:prstGeom prst="rect">
            <a:avLst/>
          </a:prstGeom>
          <a:noFill/>
        </p:spPr>
        <p:txBody>
          <a:bodyPr wrap="square">
            <a:spAutoFit/>
          </a:bodyPr>
          <a:lstStyle/>
          <a:p>
            <a:r>
              <a:rPr lang="ro-RO" sz="2400" b="1" i="1" dirty="0">
                <a:solidFill>
                  <a:srgbClr val="0070C0"/>
                </a:solidFill>
                <a:effectLst/>
                <a:latin typeface="Open Sans" panose="020B0606030504020204" pitchFamily="34" charset="0"/>
              </a:rPr>
              <a:t>1. </a:t>
            </a:r>
            <a:r>
              <a:rPr lang="en-US" sz="2400" b="1" i="1" dirty="0">
                <a:solidFill>
                  <a:srgbClr val="0070C0"/>
                </a:solidFill>
                <a:effectLst/>
                <a:latin typeface="Open Sans" panose="020B0606030504020204" pitchFamily="34" charset="0"/>
              </a:rPr>
              <a:t>Evaluation of practical activities: bathymetry and oceanography project</a:t>
            </a:r>
            <a:r>
              <a:rPr lang="ro-RO" i="1" dirty="0">
                <a:solidFill>
                  <a:srgbClr val="0070C0"/>
                </a:solidFill>
                <a:latin typeface="Open Sans" panose="020B0606030504020204" pitchFamily="34" charset="0"/>
              </a:rPr>
              <a:t>:</a:t>
            </a:r>
            <a:br>
              <a:rPr lang="en-US" sz="2400" dirty="0"/>
            </a:br>
            <a:r>
              <a:rPr lang="ro-RO" sz="2400" dirty="0"/>
              <a:t>       </a:t>
            </a:r>
            <a:r>
              <a:rPr lang="en-US" sz="2400" b="0" i="1" dirty="0">
                <a:solidFill>
                  <a:srgbClr val="171717"/>
                </a:solidFill>
                <a:effectLst/>
                <a:latin typeface="Open Sans" panose="020B0606030504020204" pitchFamily="34" charset="0"/>
              </a:rPr>
              <a:t>The evaluation of the student's activities;</a:t>
            </a:r>
            <a:endParaRPr lang="ro-RO" sz="2400" b="0" i="1" dirty="0">
              <a:solidFill>
                <a:srgbClr val="171717"/>
              </a:solidFill>
              <a:effectLst/>
              <a:latin typeface="Open Sans" panose="020B0606030504020204" pitchFamily="34" charset="0"/>
            </a:endParaRPr>
          </a:p>
          <a:p>
            <a:pPr>
              <a:spcBef>
                <a:spcPts val="600"/>
              </a:spcBef>
            </a:pPr>
            <a:r>
              <a:rPr lang="ro-RO" b="1" i="1" dirty="0">
                <a:solidFill>
                  <a:srgbClr val="0070C0"/>
                </a:solidFill>
                <a:effectLst/>
                <a:latin typeface="Open Sans" panose="020B0606030504020204" pitchFamily="34" charset="0"/>
              </a:rPr>
              <a:t>2. Debates and closure</a:t>
            </a:r>
            <a:r>
              <a:rPr lang="ro-RO" b="1" i="1" dirty="0">
                <a:solidFill>
                  <a:srgbClr val="171717"/>
                </a:solidFill>
                <a:effectLst/>
                <a:latin typeface="Open Sans" panose="020B0606030504020204" pitchFamily="34" charset="0"/>
              </a:rPr>
              <a:t>.</a:t>
            </a:r>
            <a:endParaRPr lang="ro-RO" sz="2400" b="1" i="1" dirty="0">
              <a:solidFill>
                <a:srgbClr val="171717"/>
              </a:solidFill>
              <a:effectLst/>
              <a:latin typeface="Open Sans" panose="020B0606030504020204" pitchFamily="34" charset="0"/>
            </a:endParaRPr>
          </a:p>
          <a:p>
            <a:endParaRPr lang="ro-RO" sz="2400" b="0" i="1" dirty="0">
              <a:solidFill>
                <a:srgbClr val="171717"/>
              </a:solidFill>
              <a:effectLst/>
              <a:latin typeface="Open Sans" panose="020B0606030504020204" pitchFamily="34" charset="0"/>
            </a:endParaRPr>
          </a:p>
          <a:p>
            <a:pPr algn="ctr"/>
            <a:r>
              <a:rPr lang="ro-RO" sz="2800" b="1" i="1" dirty="0">
                <a:solidFill>
                  <a:srgbClr val="1F497D"/>
                </a:solidFill>
                <a:effectLst/>
                <a:latin typeface="Open Sans" panose="020B0606030504020204" pitchFamily="34" charset="0"/>
              </a:rPr>
              <a:t>All </a:t>
            </a:r>
            <a:r>
              <a:rPr lang="en-US" sz="2800" b="1" i="1" dirty="0">
                <a:solidFill>
                  <a:srgbClr val="1F497D"/>
                </a:solidFill>
                <a:effectLst/>
                <a:latin typeface="Open Sans" panose="020B0606030504020204" pitchFamily="34" charset="0"/>
              </a:rPr>
              <a:t>participants will obtain certificates recognized by both partner universities</a:t>
            </a:r>
            <a:r>
              <a:rPr lang="ro-RO" sz="2800" b="1" i="1" dirty="0">
                <a:solidFill>
                  <a:srgbClr val="1F497D"/>
                </a:solidFill>
                <a:effectLst/>
                <a:latin typeface="Open Sans" panose="020B0606030504020204" pitchFamily="34" charset="0"/>
              </a:rPr>
              <a:t>.</a:t>
            </a:r>
            <a:endParaRPr lang="ro-RO" sz="2800" b="1" dirty="0">
              <a:solidFill>
                <a:srgbClr val="1F497D"/>
              </a:solidFill>
            </a:endParaRPr>
          </a:p>
        </p:txBody>
      </p:sp>
    </p:spTree>
    <p:extLst>
      <p:ext uri="{BB962C8B-B14F-4D97-AF65-F5344CB8AC3E}">
        <p14:creationId xmlns:p14="http://schemas.microsoft.com/office/powerpoint/2010/main" val="33703525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634</Words>
  <Application>Microsoft Office PowerPoint</Application>
  <PresentationFormat>Widescreen</PresentationFormat>
  <Paragraphs>72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Open Sans</vt:lpstr>
      <vt:lpstr>Times New Roman</vt:lpstr>
      <vt:lpstr>Office-tema</vt:lpstr>
      <vt:lpstr>PowerPoint Presentation</vt:lpstr>
      <vt:lpstr>C6 Summer school - BS</vt:lpstr>
      <vt:lpstr> Summer school objectives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“Protocols and Standards for Simulation and Co-simulation”  For Demanding Maritime Operations</dc:title>
  <dc:creator>Lars Ivar Hatledal</dc:creator>
  <cp:lastModifiedBy>Doru Cosofret</cp:lastModifiedBy>
  <cp:revision>94</cp:revision>
  <cp:lastPrinted>2023-03-21T13:16:18Z</cp:lastPrinted>
  <dcterms:created xsi:type="dcterms:W3CDTF">2021-03-10T10:27:20Z</dcterms:created>
  <dcterms:modified xsi:type="dcterms:W3CDTF">2023-06-17T03:47:04Z</dcterms:modified>
</cp:coreProperties>
</file>