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4" r:id="rId2"/>
    <p:sldId id="622" r:id="rId3"/>
    <p:sldId id="624" r:id="rId4"/>
    <p:sldId id="623" r:id="rId5"/>
    <p:sldId id="626" r:id="rId6"/>
    <p:sldId id="627" r:id="rId7"/>
    <p:sldId id="628" r:id="rId8"/>
    <p:sldId id="629" r:id="rId9"/>
  </p:sldIdLst>
  <p:sldSz cx="12192000" cy="6858000"/>
  <p:notesSz cx="7315200" cy="9601200"/>
  <p:defaultTextStyle>
    <a:defPPr>
      <a:defRPr lang="nb-NO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09F"/>
    <a:srgbClr val="668DB2"/>
    <a:srgbClr val="1F497D"/>
    <a:srgbClr val="01509E"/>
    <a:srgbClr val="DCE6F2"/>
    <a:srgbClr val="E9EDF4"/>
    <a:srgbClr val="D0D8E8"/>
    <a:srgbClr val="FF6600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Mørk stil 1 – uthev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73414" autoAdjust="0"/>
  </p:normalViewPr>
  <p:slideViewPr>
    <p:cSldViewPr snapToGrid="0" snapToObjects="1">
      <p:cViewPr varScale="1">
        <p:scale>
          <a:sx n="67" d="100"/>
          <a:sy n="67" d="100"/>
        </p:scale>
        <p:origin x="892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CFED46-6D01-4D3B-859E-E734F5F8F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B1906-5BC2-4DF2-80F4-78F5CA8C59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DA6E97A-F905-4D56-B736-2E21CF6B1A9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0FD5E-E0B7-4833-B5B2-91EA68E91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asdasdasd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76E92-EFD5-41BC-AAAF-015132CAEA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D58D571-CBF2-4CE3-B877-467DD784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272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DF347DE-B39C-4F48-A4DA-22382F99CD42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asdasdasd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71EE1D-63D4-4EB8-8767-0D9156C7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793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4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04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2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64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81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87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86337" y="2677415"/>
            <a:ext cx="10363200" cy="901095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6337" y="3645155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354667" y="274639"/>
            <a:ext cx="7281333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6421248"/>
            <a:ext cx="1336432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1333" b="1" i="0" smtClean="0">
                <a:latin typeface="Arial"/>
                <a:cs typeface="Arial"/>
              </a:rPr>
              <a:pPr algn="ctr"/>
              <a:t>‹#›</a:t>
            </a:fld>
            <a:endParaRPr lang="nb-NO" sz="1333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10587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10587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460735" y="274639"/>
            <a:ext cx="9876539" cy="114300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486283" y="1600201"/>
            <a:ext cx="489046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7074283" y="1600201"/>
            <a:ext cx="4898591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412697" y="274639"/>
            <a:ext cx="987653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1426235" y="1535113"/>
            <a:ext cx="502255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half" idx="2"/>
          </p:nvPr>
        </p:nvSpPr>
        <p:spPr>
          <a:xfrm>
            <a:off x="1426235" y="2174875"/>
            <a:ext cx="502255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010003" y="1535113"/>
            <a:ext cx="508295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4"/>
          </p:nvPr>
        </p:nvSpPr>
        <p:spPr>
          <a:xfrm>
            <a:off x="7010003" y="2174875"/>
            <a:ext cx="5082959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366190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5523322" y="273052"/>
            <a:ext cx="6353445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66190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92837" y="274639"/>
            <a:ext cx="98765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92837" y="1600201"/>
            <a:ext cx="987653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0" y="0"/>
            <a:ext cx="860803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00803" y="1"/>
            <a:ext cx="240000" cy="6858000"/>
          </a:xfrm>
          <a:prstGeom prst="rect">
            <a:avLst/>
          </a:prstGeom>
          <a:solidFill>
            <a:srgbClr val="01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240000" cy="6858000"/>
          </a:xfrm>
          <a:prstGeom prst="rect">
            <a:avLst/>
          </a:prstGeom>
          <a:solidFill>
            <a:srgbClr val="01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48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867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2618" y="2755855"/>
            <a:ext cx="10061910" cy="1780482"/>
          </a:xfrm>
        </p:spPr>
        <p:txBody>
          <a:bodyPr>
            <a:normAutofit/>
          </a:bodyPr>
          <a:lstStyle/>
          <a:p>
            <a:pPr algn="ctr"/>
            <a:r>
              <a:rPr lang="ro-RO" altLang="nb-NO" sz="3200" dirty="0"/>
              <a:t>C</a:t>
            </a:r>
            <a:r>
              <a:rPr lang="en-US" altLang="nb-NO" sz="3200" dirty="0"/>
              <a:t>4.</a:t>
            </a:r>
            <a:r>
              <a:rPr lang="ro-RO" altLang="nb-NO" sz="3200" dirty="0"/>
              <a:t>”</a:t>
            </a:r>
            <a:r>
              <a:rPr lang="en-US" altLang="nb-NO" sz="3200" dirty="0"/>
              <a:t>Joint mobilities for students“ -</a:t>
            </a:r>
            <a:r>
              <a:rPr lang="ro-RO" altLang="nb-NO" sz="3200" dirty="0"/>
              <a:t> </a:t>
            </a:r>
            <a:r>
              <a:rPr lang="en-US" altLang="nb-NO" sz="3200" dirty="0"/>
              <a:t>BS”</a:t>
            </a:r>
            <a:br>
              <a:rPr lang="ro-RO" altLang="nb-NO" sz="3200" dirty="0"/>
            </a:br>
            <a:r>
              <a:rPr lang="en-US" sz="3200" dirty="0"/>
              <a:t>"Applications of intelligent technologies in bathymetry and oceanography".</a:t>
            </a:r>
            <a:endParaRPr lang="nb-NO" sz="3200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486336" y="5481033"/>
            <a:ext cx="10304611" cy="670126"/>
          </a:xfrm>
        </p:spPr>
        <p:txBody>
          <a:bodyPr>
            <a:normAutofit/>
          </a:bodyPr>
          <a:lstStyle/>
          <a:p>
            <a:pPr algn="r"/>
            <a:r>
              <a:rPr lang="nb-NO" dirty="0"/>
              <a:t>12-16 June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71EEBF-3B82-0F32-DEB5-2CA27B762E97}"/>
              </a:ext>
            </a:extLst>
          </p:cNvPr>
          <p:cNvSpPr txBox="1"/>
          <p:nvPr/>
        </p:nvSpPr>
        <p:spPr>
          <a:xfrm>
            <a:off x="3044792" y="1389076"/>
            <a:ext cx="6102416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nb-NO" sz="3733" b="1" dirty="0"/>
              <a:t>-</a:t>
            </a:r>
            <a:r>
              <a:rPr lang="ro-RO" altLang="nb-NO" sz="3733" b="1" dirty="0"/>
              <a:t> </a:t>
            </a:r>
            <a:r>
              <a:rPr lang="en-US" altLang="nb-NO" sz="3733" b="1" dirty="0"/>
              <a:t>MARINTECH PROJECT -</a:t>
            </a:r>
            <a:endParaRPr lang="en-US" sz="3733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C9006-427A-9035-ECA2-25741C923525}"/>
              </a:ext>
            </a:extLst>
          </p:cNvPr>
          <p:cNvSpPr txBox="1"/>
          <p:nvPr/>
        </p:nvSpPr>
        <p:spPr>
          <a:xfrm>
            <a:off x="1803400" y="141601"/>
            <a:ext cx="94603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nb-NO" sz="2400" b="1" dirty="0"/>
              <a:t>Romanian - Norwegian strategic cooperation in maritime higher education for enhancement human capital and knowledge base in field of marine intelligent technologies</a:t>
            </a:r>
            <a:endParaRPr lang="en-US" b="1" dirty="0"/>
          </a:p>
        </p:txBody>
      </p:sp>
      <p:pic>
        <p:nvPicPr>
          <p:cNvPr id="3" name="Picture 2" descr="About Us - SeaSAFER">
            <a:extLst>
              <a:ext uri="{FF2B5EF4-FFF2-40B4-BE49-F238E27FC236}">
                <a16:creationId xmlns:a16="http://schemas.microsoft.com/office/drawing/2014/main" id="{0072072D-9C64-7C23-531C-21C0C03FF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7AA850F8-719F-A162-FCBD-BF97B1FFA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29" y="4240075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90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C4 Joint mobilities for students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1600201"/>
            <a:ext cx="9876539" cy="498316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0070C0"/>
                </a:solidFill>
              </a:rPr>
              <a:t>Time:</a:t>
            </a:r>
            <a:r>
              <a:rPr lang="nb-NO" dirty="0"/>
              <a:t> 12-16 June</a:t>
            </a:r>
          </a:p>
          <a:p>
            <a:r>
              <a:rPr lang="nb-NO" dirty="0">
                <a:solidFill>
                  <a:srgbClr val="0070C0"/>
                </a:solidFill>
              </a:rPr>
              <a:t>Place:</a:t>
            </a:r>
            <a:r>
              <a:rPr lang="nb-NO" dirty="0"/>
              <a:t> MBNA, Romania</a:t>
            </a:r>
          </a:p>
          <a:p>
            <a:r>
              <a:rPr lang="nb-NO" dirty="0">
                <a:solidFill>
                  <a:srgbClr val="0070C0"/>
                </a:solidFill>
              </a:rPr>
              <a:t>Participants:</a:t>
            </a:r>
            <a:r>
              <a:rPr lang="nb-NO" dirty="0"/>
              <a:t> 10 master students from NTNU</a:t>
            </a:r>
            <a:r>
              <a:rPr lang="ro-RO" dirty="0"/>
              <a:t> + </a:t>
            </a:r>
            <a:r>
              <a:rPr lang="nb-NO" dirty="0"/>
              <a:t>10 master students from </a:t>
            </a:r>
            <a:r>
              <a:rPr lang="ro-RO" dirty="0"/>
              <a:t>MBNA</a:t>
            </a:r>
            <a:endParaRPr lang="nb-NO" dirty="0"/>
          </a:p>
          <a:p>
            <a:r>
              <a:rPr lang="nb-NO" dirty="0">
                <a:solidFill>
                  <a:srgbClr val="0070C0"/>
                </a:solidFill>
              </a:rPr>
              <a:t>Course</a:t>
            </a:r>
            <a:r>
              <a:rPr lang="ro-RO" dirty="0">
                <a:solidFill>
                  <a:srgbClr val="0070C0"/>
                </a:solidFill>
              </a:rPr>
              <a:t> module:</a:t>
            </a:r>
            <a:endParaRPr lang="nb-NO" dirty="0">
              <a:solidFill>
                <a:srgbClr val="0070C0"/>
              </a:solidFill>
            </a:endParaRPr>
          </a:p>
          <a:p>
            <a:pPr lvl="1"/>
            <a:r>
              <a:rPr lang="ro-RO" sz="3200" dirty="0"/>
              <a:t>”</a:t>
            </a:r>
            <a:r>
              <a:rPr lang="en-US" sz="3200" dirty="0"/>
              <a:t>Applications of intelligent technologies in bathymetry and oceanography</a:t>
            </a:r>
            <a:r>
              <a:rPr lang="ro-RO" sz="3200" dirty="0"/>
              <a:t>” – 4 ECTS.</a:t>
            </a:r>
            <a:endParaRPr lang="nb-NO" sz="3200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461AF174-15DE-A7F9-732D-72509EF62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A0A81AC4-63A6-6F04-31EE-2397BF23E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93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037" y="454266"/>
            <a:ext cx="9876539" cy="1143000"/>
          </a:xfrm>
        </p:spPr>
        <p:txBody>
          <a:bodyPr>
            <a:normAutofit fontScale="90000"/>
          </a:bodyPr>
          <a:lstStyle/>
          <a:p>
            <a:r>
              <a:rPr lang="nb-NO" dirty="0"/>
              <a:t>Course</a:t>
            </a:r>
            <a:r>
              <a:rPr lang="ro-RO" dirty="0"/>
              <a:t> curriculum</a:t>
            </a:r>
            <a:br>
              <a:rPr lang="nb-NO" dirty="0"/>
            </a:b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459" y="4731096"/>
            <a:ext cx="9876539" cy="1143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b="1" dirty="0">
                <a:solidFill>
                  <a:srgbClr val="01509F"/>
                </a:solidFill>
              </a:rPr>
              <a:t>Course curriculum: </a:t>
            </a:r>
          </a:p>
          <a:p>
            <a:pPr marL="0" indent="0">
              <a:buNone/>
            </a:pPr>
            <a:r>
              <a:rPr lang="ro-RO" dirty="0"/>
              <a:t>14 hours course +14 hours laboratory</a:t>
            </a:r>
            <a:endParaRPr lang="nb-NO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461AF174-15DE-A7F9-732D-72509EF62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A0A81AC4-63A6-6F04-31EE-2397BF23E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947AF1F0-5C60-329A-6321-0DE831D9D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247" y="1597266"/>
            <a:ext cx="9792117" cy="29354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ro-RO" sz="3200" b="1" dirty="0">
                <a:solidFill>
                  <a:srgbClr val="01509F"/>
                </a:solidFill>
                <a:latin typeface="Arial"/>
                <a:cs typeface="Arial"/>
              </a:rPr>
              <a:t>Objectives: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o-RO" altLang="ro-R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acquisition by students of practical skills and new professional knowledge regarding the use of intelligent technologies applied in the field of B</a:t>
            </a:r>
            <a:r>
              <a:rPr lang="ro-RO" altLang="ro-RO" sz="3200" dirty="0">
                <a:solidFill>
                  <a:srgbClr val="202124"/>
                </a:solidFill>
                <a:latin typeface="inherit"/>
              </a:rPr>
              <a:t>athymetry and </a:t>
            </a:r>
            <a:r>
              <a:rPr kumimoji="0" lang="ro-RO" altLang="ro-R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Oceanography, using the technique and equipment from MBNA.</a:t>
            </a:r>
            <a:r>
              <a:rPr kumimoji="0" lang="ro-RO" altLang="ro-RO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o-RO" altLang="ro-RO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0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461AF174-15DE-A7F9-732D-72509EF62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A0A81AC4-63A6-6F04-31EE-2397BF23E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AF545092-D085-6FA3-A1E7-BB44596F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Course</a:t>
            </a:r>
            <a:r>
              <a:rPr lang="ro-RO" dirty="0"/>
              <a:t> Agenda: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31A517-2A09-B351-67E4-336D23312A2D}"/>
              </a:ext>
            </a:extLst>
          </p:cNvPr>
          <p:cNvSpPr txBox="1"/>
          <p:nvPr/>
        </p:nvSpPr>
        <p:spPr>
          <a:xfrm>
            <a:off x="1724025" y="1685925"/>
            <a:ext cx="3600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Day I</a:t>
            </a:r>
            <a:r>
              <a:rPr lang="ro-RO" sz="3200" dirty="0">
                <a:latin typeface="Arial"/>
                <a:cs typeface="Arial"/>
              </a:rPr>
              <a:t>: 12 June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74CF0D-1A2C-FC76-9898-A1E3BC9441B5}"/>
              </a:ext>
            </a:extLst>
          </p:cNvPr>
          <p:cNvSpPr txBox="1"/>
          <p:nvPr/>
        </p:nvSpPr>
        <p:spPr>
          <a:xfrm>
            <a:off x="1724025" y="3694984"/>
            <a:ext cx="987653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”Trends in Hydrography”:</a:t>
            </a:r>
            <a:endParaRPr lang="ro-RO" sz="3200" i="1" dirty="0">
              <a:latin typeface="Arial"/>
              <a:cs typeface="Arial"/>
            </a:endParaRPr>
          </a:p>
          <a:p>
            <a:r>
              <a:rPr lang="ro-RO" sz="3200" dirty="0">
                <a:latin typeface="Arial"/>
                <a:cs typeface="Arial"/>
              </a:rPr>
              <a:t>– 2 hours cours  and 2 hours laboratory;</a:t>
            </a:r>
          </a:p>
          <a:p>
            <a:endParaRPr lang="ro-RO" sz="3200" dirty="0">
              <a:latin typeface="Arial"/>
              <a:cs typeface="Arial"/>
            </a:endParaRPr>
          </a:p>
          <a:p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”Tidal theory”:</a:t>
            </a:r>
            <a:endParaRPr lang="ro-RO" sz="3200" i="1" dirty="0">
              <a:latin typeface="Arial"/>
              <a:cs typeface="Arial"/>
            </a:endParaRPr>
          </a:p>
          <a:p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 - </a:t>
            </a:r>
            <a:r>
              <a:rPr lang="ro-RO" sz="3200" dirty="0">
                <a:latin typeface="Arial"/>
                <a:cs typeface="Arial"/>
              </a:rPr>
              <a:t>2 hours cours.</a:t>
            </a:r>
          </a:p>
          <a:p>
            <a:endParaRPr lang="ro-R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A8904D-8B8E-4905-A11E-C16E00B1C6C1}"/>
              </a:ext>
            </a:extLst>
          </p:cNvPr>
          <p:cNvSpPr txBox="1"/>
          <p:nvPr/>
        </p:nvSpPr>
        <p:spPr>
          <a:xfrm>
            <a:off x="1781175" y="2398067"/>
            <a:ext cx="9688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Place: </a:t>
            </a:r>
            <a:r>
              <a:rPr lang="ro-RO" sz="3200" dirty="0">
                <a:latin typeface="Arial"/>
                <a:cs typeface="Arial"/>
              </a:rPr>
              <a:t>MBNA - </a:t>
            </a:r>
            <a:r>
              <a:rPr lang="en-US" sz="2600" dirty="0">
                <a:latin typeface="Arial"/>
                <a:cs typeface="Arial"/>
              </a:rPr>
              <a:t>Laboratory of Oceanography and Hydrology</a:t>
            </a:r>
            <a:r>
              <a:rPr lang="ro-RO" sz="2600" dirty="0">
                <a:latin typeface="Arial"/>
                <a:cs typeface="Arial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4878AE-19C1-976B-ECB3-733100C848F1}"/>
              </a:ext>
            </a:extLst>
          </p:cNvPr>
          <p:cNvSpPr txBox="1"/>
          <p:nvPr/>
        </p:nvSpPr>
        <p:spPr>
          <a:xfrm>
            <a:off x="1724025" y="311020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The topics: </a:t>
            </a:r>
          </a:p>
        </p:txBody>
      </p:sp>
    </p:spTree>
    <p:extLst>
      <p:ext uri="{BB962C8B-B14F-4D97-AF65-F5344CB8AC3E}">
        <p14:creationId xmlns:p14="http://schemas.microsoft.com/office/powerpoint/2010/main" val="225326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461AF174-15DE-A7F9-732D-72509EF62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A0A81AC4-63A6-6F04-31EE-2397BF23E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AF545092-D085-6FA3-A1E7-BB44596F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Course</a:t>
            </a:r>
            <a:r>
              <a:rPr lang="ro-RO" dirty="0"/>
              <a:t> Agenda: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31A517-2A09-B351-67E4-336D23312A2D}"/>
              </a:ext>
            </a:extLst>
          </p:cNvPr>
          <p:cNvSpPr txBox="1"/>
          <p:nvPr/>
        </p:nvSpPr>
        <p:spPr>
          <a:xfrm>
            <a:off x="1724025" y="1685925"/>
            <a:ext cx="3600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Day II</a:t>
            </a:r>
            <a:r>
              <a:rPr lang="ro-RO" sz="3200" dirty="0">
                <a:latin typeface="Arial"/>
                <a:cs typeface="Arial"/>
              </a:rPr>
              <a:t>: 13 June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74CF0D-1A2C-FC76-9898-A1E3BC9441B5}"/>
              </a:ext>
            </a:extLst>
          </p:cNvPr>
          <p:cNvSpPr txBox="1"/>
          <p:nvPr/>
        </p:nvSpPr>
        <p:spPr>
          <a:xfrm>
            <a:off x="1795462" y="3822351"/>
            <a:ext cx="100441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”Tidal theory”:</a:t>
            </a:r>
            <a:endParaRPr lang="ro-RO" sz="3200" i="1" dirty="0">
              <a:latin typeface="Arial"/>
              <a:cs typeface="Arial"/>
            </a:endParaRPr>
          </a:p>
          <a:p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- </a:t>
            </a:r>
            <a:r>
              <a:rPr lang="ro-RO" sz="3200" dirty="0">
                <a:latin typeface="Arial"/>
                <a:cs typeface="Arial"/>
              </a:rPr>
              <a:t>2 hours laboratory;</a:t>
            </a:r>
          </a:p>
          <a:p>
            <a:pPr>
              <a:spcBef>
                <a:spcPts val="1200"/>
              </a:spcBef>
            </a:pPr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”</a:t>
            </a:r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Horizontal methods control”:</a:t>
            </a:r>
            <a:endParaRPr lang="ro-RO" sz="3200" i="1" dirty="0">
              <a:latin typeface="Arial"/>
              <a:cs typeface="Arial"/>
            </a:endParaRPr>
          </a:p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   - </a:t>
            </a:r>
            <a:r>
              <a:rPr lang="ro-RO" sz="3200" dirty="0">
                <a:latin typeface="Arial"/>
                <a:cs typeface="Arial"/>
              </a:rPr>
              <a:t>2 hours cours + 2 hours laboratory.</a:t>
            </a:r>
          </a:p>
          <a:p>
            <a:endParaRPr lang="ro-R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A8904D-8B8E-4905-A11E-C16E00B1C6C1}"/>
              </a:ext>
            </a:extLst>
          </p:cNvPr>
          <p:cNvSpPr txBox="1"/>
          <p:nvPr/>
        </p:nvSpPr>
        <p:spPr>
          <a:xfrm>
            <a:off x="1781175" y="2398067"/>
            <a:ext cx="9688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Place: </a:t>
            </a:r>
            <a:r>
              <a:rPr lang="ro-RO" sz="3200" dirty="0">
                <a:latin typeface="Arial"/>
                <a:cs typeface="Arial"/>
              </a:rPr>
              <a:t>MBNA - </a:t>
            </a:r>
            <a:r>
              <a:rPr lang="en-US" sz="2600" dirty="0">
                <a:latin typeface="Arial"/>
                <a:cs typeface="Arial"/>
              </a:rPr>
              <a:t>Laboratory of Oceanography and Hydrology</a:t>
            </a:r>
            <a:r>
              <a:rPr lang="ro-RO" sz="2600" dirty="0">
                <a:latin typeface="Arial"/>
                <a:cs typeface="Arial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9F6AF7-6C98-DF8B-639E-A3691D3159A1}"/>
              </a:ext>
            </a:extLst>
          </p:cNvPr>
          <p:cNvSpPr txBox="1"/>
          <p:nvPr/>
        </p:nvSpPr>
        <p:spPr>
          <a:xfrm>
            <a:off x="1724025" y="311020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The topics: </a:t>
            </a:r>
          </a:p>
        </p:txBody>
      </p:sp>
    </p:spTree>
    <p:extLst>
      <p:ext uri="{BB962C8B-B14F-4D97-AF65-F5344CB8AC3E}">
        <p14:creationId xmlns:p14="http://schemas.microsoft.com/office/powerpoint/2010/main" val="112126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461AF174-15DE-A7F9-732D-72509EF62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A0A81AC4-63A6-6F04-31EE-2397BF23E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AF545092-D085-6FA3-A1E7-BB44596F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Course</a:t>
            </a:r>
            <a:r>
              <a:rPr lang="ro-RO" dirty="0"/>
              <a:t> Agenda: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31A517-2A09-B351-67E4-336D23312A2D}"/>
              </a:ext>
            </a:extLst>
          </p:cNvPr>
          <p:cNvSpPr txBox="1"/>
          <p:nvPr/>
        </p:nvSpPr>
        <p:spPr>
          <a:xfrm>
            <a:off x="1724025" y="1685925"/>
            <a:ext cx="3600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Day III</a:t>
            </a:r>
            <a:r>
              <a:rPr lang="ro-RO" sz="3200" dirty="0">
                <a:latin typeface="Arial"/>
                <a:cs typeface="Arial"/>
              </a:rPr>
              <a:t>: 14 June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74CF0D-1A2C-FC76-9898-A1E3BC9441B5}"/>
              </a:ext>
            </a:extLst>
          </p:cNvPr>
          <p:cNvSpPr txBox="1"/>
          <p:nvPr/>
        </p:nvSpPr>
        <p:spPr>
          <a:xfrm>
            <a:off x="1795462" y="3822351"/>
            <a:ext cx="967391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”</a:t>
            </a:r>
            <a:r>
              <a:rPr lang="en-US" sz="3200" i="1" dirty="0">
                <a:solidFill>
                  <a:srgbClr val="01509F"/>
                </a:solidFill>
                <a:latin typeface="Arial"/>
                <a:cs typeface="Arial"/>
              </a:rPr>
              <a:t> Instrument used to establish horizontal and vertical control</a:t>
            </a:r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”:</a:t>
            </a:r>
            <a:endParaRPr lang="ro-RO" sz="3200" i="1" dirty="0">
              <a:latin typeface="Arial"/>
              <a:cs typeface="Arial"/>
            </a:endParaRPr>
          </a:p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 - </a:t>
            </a:r>
            <a:r>
              <a:rPr lang="ro-RO" sz="3200" dirty="0">
                <a:latin typeface="Arial"/>
                <a:cs typeface="Arial"/>
              </a:rPr>
              <a:t>2 hours cours + 2 hours laboratory.</a:t>
            </a:r>
          </a:p>
          <a:p>
            <a:pPr>
              <a:spcBef>
                <a:spcPts val="1200"/>
              </a:spcBef>
            </a:pPr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”</a:t>
            </a:r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 Oceanography Today”:</a:t>
            </a:r>
            <a:endParaRPr lang="ro-RO" sz="3200" i="1" dirty="0">
              <a:latin typeface="Arial"/>
              <a:cs typeface="Arial"/>
            </a:endParaRPr>
          </a:p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   - </a:t>
            </a:r>
            <a:r>
              <a:rPr lang="ro-RO" sz="3200" dirty="0">
                <a:latin typeface="Arial"/>
                <a:cs typeface="Arial"/>
              </a:rPr>
              <a:t>2 hours cours.</a:t>
            </a:r>
          </a:p>
          <a:p>
            <a:endParaRPr lang="ro-R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A8904D-8B8E-4905-A11E-C16E00B1C6C1}"/>
              </a:ext>
            </a:extLst>
          </p:cNvPr>
          <p:cNvSpPr txBox="1"/>
          <p:nvPr/>
        </p:nvSpPr>
        <p:spPr>
          <a:xfrm>
            <a:off x="1724025" y="2398067"/>
            <a:ext cx="9972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Place: </a:t>
            </a:r>
            <a:r>
              <a:rPr lang="ro-RO" sz="3200" dirty="0">
                <a:latin typeface="Arial"/>
                <a:cs typeface="Arial"/>
              </a:rPr>
              <a:t>MBNA- </a:t>
            </a:r>
            <a:r>
              <a:rPr lang="en-US" sz="2600" dirty="0">
                <a:latin typeface="Arial"/>
                <a:cs typeface="Arial"/>
              </a:rPr>
              <a:t>Laboratory of Oceanography and Hydrology</a:t>
            </a:r>
            <a:r>
              <a:rPr lang="ro-RO" sz="2600" dirty="0">
                <a:latin typeface="Arial"/>
                <a:cs typeface="Arial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9F6AF7-6C98-DF8B-639E-A3691D3159A1}"/>
              </a:ext>
            </a:extLst>
          </p:cNvPr>
          <p:cNvSpPr txBox="1"/>
          <p:nvPr/>
        </p:nvSpPr>
        <p:spPr>
          <a:xfrm>
            <a:off x="1724025" y="311020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The topics: </a:t>
            </a:r>
          </a:p>
        </p:txBody>
      </p:sp>
    </p:spTree>
    <p:extLst>
      <p:ext uri="{BB962C8B-B14F-4D97-AF65-F5344CB8AC3E}">
        <p14:creationId xmlns:p14="http://schemas.microsoft.com/office/powerpoint/2010/main" val="254844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461AF174-15DE-A7F9-732D-72509EF62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A0A81AC4-63A6-6F04-31EE-2397BF23E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AF545092-D085-6FA3-A1E7-BB44596F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Course</a:t>
            </a:r>
            <a:r>
              <a:rPr lang="ro-RO" dirty="0"/>
              <a:t> Agenda: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31A517-2A09-B351-67E4-336D23312A2D}"/>
              </a:ext>
            </a:extLst>
          </p:cNvPr>
          <p:cNvSpPr txBox="1"/>
          <p:nvPr/>
        </p:nvSpPr>
        <p:spPr>
          <a:xfrm>
            <a:off x="1724025" y="1685925"/>
            <a:ext cx="3600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Day IV</a:t>
            </a:r>
            <a:r>
              <a:rPr lang="ro-RO" sz="3200" dirty="0">
                <a:latin typeface="Arial"/>
                <a:cs typeface="Arial"/>
              </a:rPr>
              <a:t>: 15 June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74CF0D-1A2C-FC76-9898-A1E3BC9441B5}"/>
              </a:ext>
            </a:extLst>
          </p:cNvPr>
          <p:cNvSpPr txBox="1"/>
          <p:nvPr/>
        </p:nvSpPr>
        <p:spPr>
          <a:xfrm>
            <a:off x="1795462" y="3822351"/>
            <a:ext cx="96739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”</a:t>
            </a:r>
            <a:r>
              <a:rPr lang="en-US" sz="3200" i="1" dirty="0">
                <a:solidFill>
                  <a:srgbClr val="01509F"/>
                </a:solidFill>
                <a:latin typeface="Arial"/>
                <a:cs typeface="Arial"/>
              </a:rPr>
              <a:t> </a:t>
            </a:r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Oceanography Today”:</a:t>
            </a:r>
            <a:endParaRPr lang="ro-RO" sz="3200" i="1" dirty="0">
              <a:latin typeface="Arial"/>
              <a:cs typeface="Arial"/>
            </a:endParaRPr>
          </a:p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 - </a:t>
            </a:r>
            <a:r>
              <a:rPr lang="ro-RO" sz="3200" dirty="0">
                <a:latin typeface="Arial"/>
                <a:cs typeface="Arial"/>
              </a:rPr>
              <a:t>2 hours laboratory.</a:t>
            </a:r>
          </a:p>
          <a:p>
            <a:pPr>
              <a:spcBef>
                <a:spcPts val="1200"/>
              </a:spcBef>
            </a:pPr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”</a:t>
            </a:r>
            <a:r>
              <a:rPr lang="en-US" sz="3200" i="1" dirty="0">
                <a:solidFill>
                  <a:srgbClr val="01509F"/>
                </a:solidFill>
                <a:latin typeface="Arial"/>
                <a:cs typeface="Arial"/>
              </a:rPr>
              <a:t>The main properties of seawater</a:t>
            </a:r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”:</a:t>
            </a:r>
            <a:endParaRPr lang="ro-RO" sz="3200" i="1" dirty="0">
              <a:latin typeface="Arial"/>
              <a:cs typeface="Arial"/>
            </a:endParaRPr>
          </a:p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   - </a:t>
            </a:r>
            <a:r>
              <a:rPr lang="ro-RO" sz="3200" dirty="0">
                <a:latin typeface="Arial"/>
                <a:cs typeface="Arial"/>
              </a:rPr>
              <a:t>2 hours cours + 2 hours laboratory</a:t>
            </a:r>
          </a:p>
          <a:p>
            <a:endParaRPr lang="ro-R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A8904D-8B8E-4905-A11E-C16E00B1C6C1}"/>
              </a:ext>
            </a:extLst>
          </p:cNvPr>
          <p:cNvSpPr txBox="1"/>
          <p:nvPr/>
        </p:nvSpPr>
        <p:spPr>
          <a:xfrm>
            <a:off x="1924050" y="2374425"/>
            <a:ext cx="9876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Place: </a:t>
            </a:r>
            <a:r>
              <a:rPr lang="ro-RO" sz="3200" dirty="0">
                <a:latin typeface="Arial"/>
                <a:cs typeface="Arial"/>
              </a:rPr>
              <a:t>MBNA - </a:t>
            </a:r>
            <a:r>
              <a:rPr lang="en-US" sz="2600" dirty="0">
                <a:latin typeface="Arial"/>
                <a:cs typeface="Arial"/>
              </a:rPr>
              <a:t>Laboratory of Oceanography and Hydrology</a:t>
            </a:r>
            <a:r>
              <a:rPr lang="ro-RO" sz="2600" dirty="0">
                <a:latin typeface="Arial"/>
                <a:cs typeface="Arial"/>
              </a:rPr>
              <a:t>  </a:t>
            </a:r>
          </a:p>
          <a:p>
            <a:endParaRPr lang="ro-RO" sz="3200" dirty="0"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9F6AF7-6C98-DF8B-639E-A3691D3159A1}"/>
              </a:ext>
            </a:extLst>
          </p:cNvPr>
          <p:cNvSpPr txBox="1"/>
          <p:nvPr/>
        </p:nvSpPr>
        <p:spPr>
          <a:xfrm>
            <a:off x="1724025" y="311020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The topics: </a:t>
            </a:r>
          </a:p>
        </p:txBody>
      </p:sp>
    </p:spTree>
    <p:extLst>
      <p:ext uri="{BB962C8B-B14F-4D97-AF65-F5344CB8AC3E}">
        <p14:creationId xmlns:p14="http://schemas.microsoft.com/office/powerpoint/2010/main" val="360946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461AF174-15DE-A7F9-732D-72509EF62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A0A81AC4-63A6-6F04-31EE-2397BF23E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AF545092-D085-6FA3-A1E7-BB44596F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Course</a:t>
            </a:r>
            <a:r>
              <a:rPr lang="ro-RO" dirty="0"/>
              <a:t> Agenda: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31A517-2A09-B351-67E4-336D23312A2D}"/>
              </a:ext>
            </a:extLst>
          </p:cNvPr>
          <p:cNvSpPr txBox="1"/>
          <p:nvPr/>
        </p:nvSpPr>
        <p:spPr>
          <a:xfrm>
            <a:off x="1724025" y="1685925"/>
            <a:ext cx="3600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Day V</a:t>
            </a:r>
            <a:r>
              <a:rPr lang="ro-RO" sz="3200" dirty="0">
                <a:latin typeface="Arial"/>
                <a:cs typeface="Arial"/>
              </a:rPr>
              <a:t>: 16 June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74CF0D-1A2C-FC76-9898-A1E3BC9441B5}"/>
              </a:ext>
            </a:extLst>
          </p:cNvPr>
          <p:cNvSpPr txBox="1"/>
          <p:nvPr/>
        </p:nvSpPr>
        <p:spPr>
          <a:xfrm>
            <a:off x="1795462" y="3822351"/>
            <a:ext cx="96739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”</a:t>
            </a:r>
            <a:r>
              <a:rPr lang="en-US" sz="3200" i="1" dirty="0">
                <a:solidFill>
                  <a:srgbClr val="01509F"/>
                </a:solidFill>
                <a:latin typeface="Arial"/>
                <a:cs typeface="Arial"/>
              </a:rPr>
              <a:t> Measurement and determination of oceanographic parameters values: </a:t>
            </a:r>
            <a:r>
              <a:rPr lang="ro-RO" sz="3200" i="1" dirty="0">
                <a:solidFill>
                  <a:srgbClr val="01509F"/>
                </a:solidFill>
                <a:latin typeface="Arial"/>
                <a:cs typeface="Arial"/>
              </a:rPr>
              <a:t>”: </a:t>
            </a:r>
            <a:endParaRPr lang="ro-RO" sz="3200" i="1" dirty="0">
              <a:latin typeface="Arial"/>
              <a:cs typeface="Arial"/>
            </a:endParaRPr>
          </a:p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 - </a:t>
            </a:r>
            <a:r>
              <a:rPr lang="ro-RO" sz="3200" dirty="0">
                <a:latin typeface="Arial"/>
                <a:cs typeface="Arial"/>
              </a:rPr>
              <a:t>2 hours cours + 2 hours laboratory</a:t>
            </a:r>
          </a:p>
          <a:p>
            <a:pPr>
              <a:spcBef>
                <a:spcPts val="1200"/>
              </a:spcBef>
            </a:pPr>
            <a:endParaRPr lang="ro-R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A8904D-8B8E-4905-A11E-C16E00B1C6C1}"/>
              </a:ext>
            </a:extLst>
          </p:cNvPr>
          <p:cNvSpPr txBox="1"/>
          <p:nvPr/>
        </p:nvSpPr>
        <p:spPr>
          <a:xfrm>
            <a:off x="1781175" y="2398067"/>
            <a:ext cx="101276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Place: </a:t>
            </a:r>
            <a:r>
              <a:rPr lang="ro-RO" sz="3200" dirty="0">
                <a:latin typeface="Arial"/>
                <a:cs typeface="Arial"/>
              </a:rPr>
              <a:t>MBNA - </a:t>
            </a:r>
            <a:r>
              <a:rPr lang="en-US" sz="2600" dirty="0">
                <a:latin typeface="Arial"/>
                <a:cs typeface="Arial"/>
              </a:rPr>
              <a:t>Laboratory of Oceanography and Hydrology</a:t>
            </a:r>
            <a:r>
              <a:rPr lang="ro-RO" sz="2600" dirty="0">
                <a:latin typeface="Arial"/>
                <a:cs typeface="Arial"/>
              </a:rPr>
              <a:t> </a:t>
            </a:r>
          </a:p>
          <a:p>
            <a:endParaRPr lang="ro-RO" sz="3200" dirty="0"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9F6AF7-6C98-DF8B-639E-A3691D3159A1}"/>
              </a:ext>
            </a:extLst>
          </p:cNvPr>
          <p:cNvSpPr txBox="1"/>
          <p:nvPr/>
        </p:nvSpPr>
        <p:spPr>
          <a:xfrm>
            <a:off x="1724025" y="311020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3200" dirty="0">
                <a:solidFill>
                  <a:srgbClr val="01509F"/>
                </a:solidFill>
                <a:latin typeface="Arial"/>
                <a:cs typeface="Arial"/>
              </a:rPr>
              <a:t>The topics: </a:t>
            </a:r>
          </a:p>
        </p:txBody>
      </p:sp>
    </p:spTree>
    <p:extLst>
      <p:ext uri="{BB962C8B-B14F-4D97-AF65-F5344CB8AC3E}">
        <p14:creationId xmlns:p14="http://schemas.microsoft.com/office/powerpoint/2010/main" val="116625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382</Words>
  <Application>Microsoft Office PowerPoint</Application>
  <PresentationFormat>Widescreen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inherit</vt:lpstr>
      <vt:lpstr>Office-tema</vt:lpstr>
      <vt:lpstr>C4.”Joint mobilities for students“ - BS” "Applications of intelligent technologies in bathymetry and oceanography".</vt:lpstr>
      <vt:lpstr>C4 Joint mobilities for students</vt:lpstr>
      <vt:lpstr>Course curriculum </vt:lpstr>
      <vt:lpstr>Course Agenda:</vt:lpstr>
      <vt:lpstr>Course Agenda:</vt:lpstr>
      <vt:lpstr>Course Agenda:</vt:lpstr>
      <vt:lpstr>Course Agenda:</vt:lpstr>
      <vt:lpstr>Course Agenda: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C4.”Joint mobilities for students“ - BS” "Applications of intelligent technologies in bathymetry and oceanography".</dc:title>
  <dc:creator>Romeo</dc:creator>
  <cp:lastModifiedBy>Doru Cosofret</cp:lastModifiedBy>
  <cp:revision>89</cp:revision>
  <cp:lastPrinted>2023-03-21T13:16:18Z</cp:lastPrinted>
  <dcterms:created xsi:type="dcterms:W3CDTF">2021-03-10T10:27:20Z</dcterms:created>
  <dcterms:modified xsi:type="dcterms:W3CDTF">2023-10-20T01:16:04Z</dcterms:modified>
</cp:coreProperties>
</file>