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4" r:id="rId2"/>
    <p:sldId id="631" r:id="rId3"/>
    <p:sldId id="620" r:id="rId4"/>
    <p:sldId id="622" r:id="rId5"/>
    <p:sldId id="623" r:id="rId6"/>
    <p:sldId id="624" r:id="rId7"/>
    <p:sldId id="625" r:id="rId8"/>
    <p:sldId id="626" r:id="rId9"/>
    <p:sldId id="634" r:id="rId10"/>
    <p:sldId id="633" r:id="rId11"/>
    <p:sldId id="632" r:id="rId12"/>
    <p:sldId id="627" r:id="rId13"/>
  </p:sldIdLst>
  <p:sldSz cx="12192000" cy="6858000"/>
  <p:notesSz cx="7315200" cy="9601200"/>
  <p:defaultTextStyle>
    <a:defPPr>
      <a:defRPr lang="nb-NO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09E"/>
    <a:srgbClr val="DCE6F2"/>
    <a:srgbClr val="E9EDF4"/>
    <a:srgbClr val="D0D8E8"/>
    <a:srgbClr val="01509F"/>
    <a:srgbClr val="668DB2"/>
    <a:srgbClr val="1F497D"/>
    <a:srgbClr val="FF6600"/>
    <a:srgbClr val="FFFF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6CCF4E-53D5-45A2-8BC1-DD4410D02BCD}" v="309" dt="2022-07-12T13:21:02.5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Mørk stil 1 – uthevin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ys stil 3 – uthev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73414" autoAdjust="0"/>
  </p:normalViewPr>
  <p:slideViewPr>
    <p:cSldViewPr snapToGrid="0" snapToObjects="1">
      <p:cViewPr varScale="1">
        <p:scale>
          <a:sx n="67" d="100"/>
          <a:sy n="67" d="100"/>
        </p:scale>
        <p:origin x="892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CFED46-6D01-4D3B-859E-E734F5F8F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3B1906-5BC2-4DF2-80F4-78F5CA8C59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DA6E97A-F905-4D56-B736-2E21CF6B1A9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0FD5E-E0B7-4833-B5B2-91EA68E91E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asdasdasd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76E92-EFD5-41BC-AAAF-015132CAEA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D58D571-CBF2-4CE3-B877-467DD784F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2729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DF347DE-B39C-4F48-A4DA-22382F99CD42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asdasdasd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371EE1D-63D4-4EB8-8767-0D9156C73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793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asdasdasd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1EE1D-63D4-4EB8-8767-0D9156C73A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4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asdasdasd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1EE1D-63D4-4EB8-8767-0D9156C73A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69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asdasdasd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1EE1D-63D4-4EB8-8767-0D9156C73A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11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asdasdasd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1EE1D-63D4-4EB8-8767-0D9156C73A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7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asdasdasd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1EE1D-63D4-4EB8-8767-0D9156C73A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49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asdasdasd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1EE1D-63D4-4EB8-8767-0D9156C73A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45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asdasdasd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1EE1D-63D4-4EB8-8767-0D9156C73A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72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asdasdasd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1EE1D-63D4-4EB8-8767-0D9156C73A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53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asdasdasd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1EE1D-63D4-4EB8-8767-0D9156C73A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84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asdasdasd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1EE1D-63D4-4EB8-8767-0D9156C73A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99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86337" y="2677415"/>
            <a:ext cx="10363200" cy="901095"/>
          </a:xfr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86337" y="3645155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354667" y="274639"/>
            <a:ext cx="7281333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5"/>
          <p:cNvSpPr txBox="1">
            <a:spLocks/>
          </p:cNvSpPr>
          <p:nvPr userDrawn="1"/>
        </p:nvSpPr>
        <p:spPr>
          <a:xfrm>
            <a:off x="-1" y="6421248"/>
            <a:ext cx="1336432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1" i="0" smtClean="0">
                <a:latin typeface="Arial"/>
                <a:cs typeface="Arial"/>
              </a:rPr>
              <a:pPr algn="ctr"/>
              <a:t>‹#›</a:t>
            </a:fld>
            <a:endParaRPr lang="nb-NO" sz="1333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10587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10587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1460735" y="274639"/>
            <a:ext cx="9876539" cy="114300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sz="half" idx="1"/>
          </p:nvPr>
        </p:nvSpPr>
        <p:spPr>
          <a:xfrm>
            <a:off x="1486283" y="1600201"/>
            <a:ext cx="489046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3"/>
          <p:cNvSpPr>
            <a:spLocks noGrp="1"/>
          </p:cNvSpPr>
          <p:nvPr>
            <p:ph sz="half" idx="2"/>
          </p:nvPr>
        </p:nvSpPr>
        <p:spPr>
          <a:xfrm>
            <a:off x="7074283" y="1600201"/>
            <a:ext cx="4898591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1412697" y="274639"/>
            <a:ext cx="987653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tekst 2"/>
          <p:cNvSpPr>
            <a:spLocks noGrp="1"/>
          </p:cNvSpPr>
          <p:nvPr>
            <p:ph type="body" idx="1"/>
          </p:nvPr>
        </p:nvSpPr>
        <p:spPr>
          <a:xfrm>
            <a:off x="1426235" y="1535113"/>
            <a:ext cx="502255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innhold 3"/>
          <p:cNvSpPr>
            <a:spLocks noGrp="1"/>
          </p:cNvSpPr>
          <p:nvPr>
            <p:ph sz="half" idx="2"/>
          </p:nvPr>
        </p:nvSpPr>
        <p:spPr>
          <a:xfrm>
            <a:off x="1426235" y="2174875"/>
            <a:ext cx="502255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7010003" y="1535113"/>
            <a:ext cx="508295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innhold 5"/>
          <p:cNvSpPr>
            <a:spLocks noGrp="1"/>
          </p:cNvSpPr>
          <p:nvPr>
            <p:ph sz="quarter" idx="4"/>
          </p:nvPr>
        </p:nvSpPr>
        <p:spPr>
          <a:xfrm>
            <a:off x="7010003" y="2174875"/>
            <a:ext cx="5082959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136619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5523322" y="273052"/>
            <a:ext cx="6353445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366190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592837" y="274639"/>
            <a:ext cx="98765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592837" y="1600201"/>
            <a:ext cx="987653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stripe_16_9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0" y="0"/>
            <a:ext cx="860803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100803" y="1"/>
            <a:ext cx="240000" cy="6858000"/>
          </a:xfrm>
          <a:prstGeom prst="rect">
            <a:avLst/>
          </a:prstGeom>
          <a:solidFill>
            <a:srgbClr val="0150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240000" cy="6858000"/>
          </a:xfrm>
          <a:prstGeom prst="rect">
            <a:avLst/>
          </a:prstGeom>
          <a:solidFill>
            <a:srgbClr val="0150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09585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mb.ro/ro/conferinte/sea-conf/proceedings/2022/2022_Issue2/03_NTM/286-289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23473" y="2103008"/>
            <a:ext cx="10852485" cy="1780482"/>
          </a:xfrm>
        </p:spPr>
        <p:txBody>
          <a:bodyPr>
            <a:normAutofit/>
          </a:bodyPr>
          <a:lstStyle/>
          <a:p>
            <a:pPr algn="ctr"/>
            <a:r>
              <a:rPr lang="en-US" altLang="nb-NO" sz="3200" dirty="0"/>
              <a:t>A4. “Online meeting:  organizational summer school and joint mobility details”</a:t>
            </a:r>
            <a:endParaRPr lang="nb-NO" sz="3200" dirty="0"/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>
          <a:xfrm>
            <a:off x="1486336" y="5481033"/>
            <a:ext cx="10304611" cy="670126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nb-NO" altLang="nb-NO" sz="2400" dirty="0">
                <a:solidFill>
                  <a:schemeClr val="tx1"/>
                </a:solidFill>
              </a:rPr>
              <a:t>21.03.202</a:t>
            </a:r>
            <a:r>
              <a:rPr lang="ro-RO" altLang="nb-NO" sz="2400" dirty="0">
                <a:solidFill>
                  <a:schemeClr val="tx1"/>
                </a:solidFill>
              </a:rPr>
              <a:t>3</a:t>
            </a:r>
            <a:endParaRPr lang="nb-NO" sz="3733" dirty="0">
              <a:solidFill>
                <a:schemeClr val="tx1"/>
              </a:solidFill>
            </a:endParaRPr>
          </a:p>
          <a:p>
            <a:pPr algn="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71EEBF-3B82-0F32-DEB5-2CA27B762E97}"/>
              </a:ext>
            </a:extLst>
          </p:cNvPr>
          <p:cNvSpPr txBox="1"/>
          <p:nvPr/>
        </p:nvSpPr>
        <p:spPr>
          <a:xfrm>
            <a:off x="3044792" y="3450332"/>
            <a:ext cx="6102416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nb-NO" sz="3733" b="1" dirty="0"/>
              <a:t>-</a:t>
            </a:r>
            <a:r>
              <a:rPr lang="ro-RO" altLang="nb-NO" sz="3733" b="1" dirty="0"/>
              <a:t> </a:t>
            </a:r>
            <a:r>
              <a:rPr lang="en-US" altLang="nb-NO" sz="3733" b="1" dirty="0"/>
              <a:t>MARINTECH PROJECT -</a:t>
            </a:r>
            <a:endParaRPr lang="en-US" sz="3733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DC9006-427A-9035-ECA2-25741C923525}"/>
              </a:ext>
            </a:extLst>
          </p:cNvPr>
          <p:cNvSpPr txBox="1"/>
          <p:nvPr/>
        </p:nvSpPr>
        <p:spPr>
          <a:xfrm>
            <a:off x="1803400" y="141601"/>
            <a:ext cx="94603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nb-NO" sz="2400" b="1" dirty="0"/>
              <a:t>Romanian - Norwegian strategic cooperation in maritime higher education for enhancement human capital and knowledge base in field of marine intelligent technologies</a:t>
            </a:r>
            <a:endParaRPr lang="en-US" b="1" dirty="0"/>
          </a:p>
        </p:txBody>
      </p:sp>
      <p:pic>
        <p:nvPicPr>
          <p:cNvPr id="3" name="Picture 2" descr="About Us - SeaSAFER">
            <a:extLst>
              <a:ext uri="{FF2B5EF4-FFF2-40B4-BE49-F238E27FC236}">
                <a16:creationId xmlns:a16="http://schemas.microsoft.com/office/drawing/2014/main" id="{0072072D-9C64-7C23-531C-21C0C03FF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5" y="1570158"/>
            <a:ext cx="1157791" cy="132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Logo&#10;&#10;Description automatically generated">
            <a:extLst>
              <a:ext uri="{FF2B5EF4-FFF2-40B4-BE49-F238E27FC236}">
                <a16:creationId xmlns:a16="http://schemas.microsoft.com/office/drawing/2014/main" id="{7AA850F8-719F-A162-FCBD-BF97B1FF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0830" y="4240074"/>
            <a:ext cx="2170001" cy="98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902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1478B-F7A6-4E8E-746B-2F5DDF62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233" y="172244"/>
            <a:ext cx="9876539" cy="1143000"/>
          </a:xfrm>
        </p:spPr>
        <p:txBody>
          <a:bodyPr/>
          <a:lstStyle/>
          <a:p>
            <a:r>
              <a:rPr lang="ro-RO" dirty="0"/>
              <a:t>Update budget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A1AE16-3193-D73C-D755-25187485A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77" t="21011" b="45452"/>
          <a:stretch/>
        </p:blipFill>
        <p:spPr>
          <a:xfrm>
            <a:off x="1997062" y="1143318"/>
            <a:ext cx="9472314" cy="2624329"/>
          </a:xfrm>
        </p:spPr>
      </p:pic>
      <p:pic>
        <p:nvPicPr>
          <p:cNvPr id="6" name="Picture 5" descr="About Us - SeaSAFER">
            <a:extLst>
              <a:ext uri="{FF2B5EF4-FFF2-40B4-BE49-F238E27FC236}">
                <a16:creationId xmlns:a16="http://schemas.microsoft.com/office/drawing/2014/main" id="{7A59C17D-E86D-8998-4768-F144BDC28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70159"/>
            <a:ext cx="1157791" cy="132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Logo&#10;&#10;Description automatically generated">
            <a:extLst>
              <a:ext uri="{FF2B5EF4-FFF2-40B4-BE49-F238E27FC236}">
                <a16:creationId xmlns:a16="http://schemas.microsoft.com/office/drawing/2014/main" id="{552D80FD-FFE1-0EE5-2EAC-88BD00648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11284" y="4240075"/>
            <a:ext cx="2170001" cy="98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799F9B-7D45-B1BF-2E6C-2B923C2D17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74" t="20670" r="26593" b="45068"/>
          <a:stretch/>
        </p:blipFill>
        <p:spPr>
          <a:xfrm>
            <a:off x="1997062" y="3691202"/>
            <a:ext cx="8984882" cy="299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39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ro-RO" dirty="0"/>
              <a:t>3</a:t>
            </a:r>
            <a:r>
              <a:rPr lang="en-US" dirty="0"/>
              <a:t> budget for </a:t>
            </a:r>
            <a:r>
              <a:rPr lang="ro-RO" dirty="0"/>
              <a:t>MBNA</a:t>
            </a:r>
            <a:endParaRPr lang="en-US" dirty="0"/>
          </a:p>
        </p:txBody>
      </p:sp>
      <p:pic>
        <p:nvPicPr>
          <p:cNvPr id="3" name="Picture 2" descr="About Us - SeaSAFER">
            <a:extLst>
              <a:ext uri="{FF2B5EF4-FFF2-40B4-BE49-F238E27FC236}">
                <a16:creationId xmlns:a16="http://schemas.microsoft.com/office/drawing/2014/main" id="{DB0F969E-DE87-3F2A-657A-F7C2CD6CC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5" y="1570158"/>
            <a:ext cx="1157791" cy="132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Logo&#10;&#10;Description automatically generated">
            <a:extLst>
              <a:ext uri="{FF2B5EF4-FFF2-40B4-BE49-F238E27FC236}">
                <a16:creationId xmlns:a16="http://schemas.microsoft.com/office/drawing/2014/main" id="{48B8BEC4-5656-4C84-A072-33B1F13AD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0830" y="4240074"/>
            <a:ext cx="2170001" cy="98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429CE9-9620-7F8C-E23F-4135EA4BA94D}"/>
              </a:ext>
            </a:extLst>
          </p:cNvPr>
          <p:cNvSpPr txBox="1"/>
          <p:nvPr/>
        </p:nvSpPr>
        <p:spPr>
          <a:xfrm>
            <a:off x="2035212" y="4450404"/>
            <a:ext cx="3808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/>
              <a:t>4060</a:t>
            </a:r>
            <a:r>
              <a:rPr lang="en-US" dirty="0"/>
              <a:t> + 3</a:t>
            </a:r>
            <a:r>
              <a:rPr lang="ro-RO" dirty="0"/>
              <a:t>600</a:t>
            </a:r>
            <a:r>
              <a:rPr lang="en-US" dirty="0"/>
              <a:t> = </a:t>
            </a:r>
            <a:r>
              <a:rPr lang="ro-RO" dirty="0"/>
              <a:t>7660</a:t>
            </a:r>
            <a:r>
              <a:rPr lang="en-US" dirty="0"/>
              <a:t> Euro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6EA5D6-3E9B-62D2-2390-56AFE35FCB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70" t="42945" r="13737" b="34162"/>
          <a:stretch/>
        </p:blipFill>
        <p:spPr>
          <a:xfrm>
            <a:off x="1470498" y="2053087"/>
            <a:ext cx="10313873" cy="199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13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837" y="62138"/>
            <a:ext cx="9876539" cy="1143000"/>
          </a:xfrm>
        </p:spPr>
        <p:txBody>
          <a:bodyPr>
            <a:normAutofit/>
          </a:bodyPr>
          <a:lstStyle/>
          <a:p>
            <a:r>
              <a:rPr lang="en-US" dirty="0"/>
              <a:t>C4, C6 budget for NTNU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5AAA8C-10B5-10DC-EDBA-A13988B7092E}"/>
              </a:ext>
            </a:extLst>
          </p:cNvPr>
          <p:cNvSpPr txBox="1"/>
          <p:nvPr/>
        </p:nvSpPr>
        <p:spPr>
          <a:xfrm>
            <a:off x="1852332" y="6146358"/>
            <a:ext cx="3808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117</a:t>
            </a:r>
            <a:r>
              <a:rPr lang="ro-RO" dirty="0"/>
              <a:t>0</a:t>
            </a:r>
            <a:r>
              <a:rPr lang="en-US" dirty="0"/>
              <a:t>0 + </a:t>
            </a:r>
            <a:r>
              <a:rPr lang="ro-RO" dirty="0"/>
              <a:t>55</a:t>
            </a:r>
            <a:r>
              <a:rPr lang="en-US" dirty="0"/>
              <a:t>10 = 1</a:t>
            </a:r>
            <a:r>
              <a:rPr lang="ro-RO"/>
              <a:t>721</a:t>
            </a:r>
            <a:r>
              <a:rPr lang="en-US"/>
              <a:t>0 </a:t>
            </a:r>
            <a:r>
              <a:rPr lang="en-US" dirty="0"/>
              <a:t>Euro</a:t>
            </a:r>
          </a:p>
        </p:txBody>
      </p:sp>
      <p:pic>
        <p:nvPicPr>
          <p:cNvPr id="3" name="Picture 2" descr="About Us - SeaSAFER">
            <a:extLst>
              <a:ext uri="{FF2B5EF4-FFF2-40B4-BE49-F238E27FC236}">
                <a16:creationId xmlns:a16="http://schemas.microsoft.com/office/drawing/2014/main" id="{DB0F969E-DE87-3F2A-657A-F7C2CD6CC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70159"/>
            <a:ext cx="1157791" cy="132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Logo&#10;&#10;Description automatically generated">
            <a:extLst>
              <a:ext uri="{FF2B5EF4-FFF2-40B4-BE49-F238E27FC236}">
                <a16:creationId xmlns:a16="http://schemas.microsoft.com/office/drawing/2014/main" id="{48B8BEC4-5656-4C84-A072-33B1F13AD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11284" y="4240075"/>
            <a:ext cx="2170001" cy="98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626504-93B9-1B18-1CD4-2AA59E456A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40" t="30047" r="9040" b="41610"/>
          <a:stretch/>
        </p:blipFill>
        <p:spPr>
          <a:xfrm>
            <a:off x="1680693" y="1205138"/>
            <a:ext cx="8560845" cy="19437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847D32-4502-ED07-D89F-04D89584BC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91" t="32300" r="8817" b="36150"/>
          <a:stretch/>
        </p:blipFill>
        <p:spPr>
          <a:xfrm>
            <a:off x="1680693" y="3097369"/>
            <a:ext cx="8557862" cy="21636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E66CA9-13B8-9960-06AD-D6CA9475197C}"/>
              </a:ext>
            </a:extLst>
          </p:cNvPr>
          <p:cNvSpPr txBox="1"/>
          <p:nvPr/>
        </p:nvSpPr>
        <p:spPr>
          <a:xfrm>
            <a:off x="10476963" y="1674254"/>
            <a:ext cx="1429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11.700 euro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937259-DD7F-2CC7-06C1-373BCBD7ED23}"/>
              </a:ext>
            </a:extLst>
          </p:cNvPr>
          <p:cNvSpPr txBox="1"/>
          <p:nvPr/>
        </p:nvSpPr>
        <p:spPr>
          <a:xfrm>
            <a:off x="10476962" y="3763695"/>
            <a:ext cx="1429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5.510 euro</a:t>
            </a:r>
          </a:p>
        </p:txBody>
      </p:sp>
    </p:spTree>
    <p:extLst>
      <p:ext uri="{BB962C8B-B14F-4D97-AF65-F5344CB8AC3E}">
        <p14:creationId xmlns:p14="http://schemas.microsoft.com/office/powerpoint/2010/main" val="280502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8E9E6-F87C-C2C9-F0C4-C7C970E7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Meeting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401F9-998B-55DB-15C8-008E461FC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dirty="0"/>
              <a:t>1. </a:t>
            </a:r>
            <a:r>
              <a:rPr lang="en-US" dirty="0"/>
              <a:t>C3</a:t>
            </a:r>
            <a:r>
              <a:rPr lang="ro-RO" dirty="0"/>
              <a:t>: ”</a:t>
            </a:r>
            <a:r>
              <a:rPr lang="en-US" dirty="0"/>
              <a:t>Joint mobilities for students</a:t>
            </a:r>
            <a:r>
              <a:rPr lang="ro-RO" dirty="0"/>
              <a:t>” at NTNU;</a:t>
            </a:r>
          </a:p>
          <a:p>
            <a:pPr marL="0" indent="0">
              <a:buNone/>
            </a:pPr>
            <a:r>
              <a:rPr lang="ro-RO" dirty="0"/>
              <a:t>2. </a:t>
            </a:r>
            <a:r>
              <a:rPr lang="en-US" dirty="0"/>
              <a:t>C4</a:t>
            </a:r>
            <a:r>
              <a:rPr lang="ro-RO" dirty="0"/>
              <a:t>: ”</a:t>
            </a:r>
            <a:r>
              <a:rPr lang="en-US" dirty="0"/>
              <a:t>Joint mobilities for students</a:t>
            </a:r>
            <a:r>
              <a:rPr lang="ro-RO" dirty="0"/>
              <a:t>” at MBNA;</a:t>
            </a:r>
          </a:p>
          <a:p>
            <a:pPr marL="0" indent="0">
              <a:buNone/>
            </a:pPr>
            <a:r>
              <a:rPr lang="ro-RO" dirty="0"/>
              <a:t>3. </a:t>
            </a:r>
            <a:r>
              <a:rPr lang="en-US" dirty="0"/>
              <a:t>C6</a:t>
            </a:r>
            <a:r>
              <a:rPr lang="ro-RO" dirty="0"/>
              <a:t>:</a:t>
            </a:r>
            <a:r>
              <a:rPr lang="en-US" dirty="0"/>
              <a:t> </a:t>
            </a:r>
            <a:r>
              <a:rPr lang="ro-RO" dirty="0"/>
              <a:t>”</a:t>
            </a:r>
            <a:r>
              <a:rPr lang="en-US" dirty="0"/>
              <a:t>Summer school at MBNA</a:t>
            </a:r>
            <a:r>
              <a:rPr lang="ro-RO" dirty="0"/>
              <a:t>”;</a:t>
            </a:r>
          </a:p>
          <a:p>
            <a:pPr marL="0" indent="0">
              <a:buNone/>
            </a:pPr>
            <a:r>
              <a:rPr lang="ro-RO" dirty="0"/>
              <a:t>4. </a:t>
            </a:r>
            <a:r>
              <a:rPr lang="en-US" dirty="0"/>
              <a:t>M3</a:t>
            </a:r>
            <a:r>
              <a:rPr lang="ro-RO" dirty="0"/>
              <a:t>:</a:t>
            </a:r>
            <a:r>
              <a:rPr lang="en-US" dirty="0"/>
              <a:t> Workshop at NTNU</a:t>
            </a:r>
            <a:r>
              <a:rPr lang="ro-RO" dirty="0"/>
              <a:t>;</a:t>
            </a:r>
          </a:p>
          <a:p>
            <a:pPr marL="0" indent="0">
              <a:buNone/>
            </a:pPr>
            <a:r>
              <a:rPr lang="ro-RO" dirty="0"/>
              <a:t>5. </a:t>
            </a:r>
            <a:r>
              <a:rPr lang="en-US" dirty="0"/>
              <a:t>M4</a:t>
            </a:r>
            <a:r>
              <a:rPr lang="ro-RO" dirty="0"/>
              <a:t>:</a:t>
            </a:r>
            <a:r>
              <a:rPr lang="en-US" dirty="0"/>
              <a:t> Workshop at MBNA</a:t>
            </a:r>
            <a:r>
              <a:rPr lang="ro-RO" dirty="0"/>
              <a:t>;</a:t>
            </a:r>
          </a:p>
          <a:p>
            <a:pPr marL="0" indent="0">
              <a:buNone/>
            </a:pPr>
            <a:r>
              <a:rPr lang="ro-RO" dirty="0"/>
              <a:t>6. </a:t>
            </a:r>
            <a:r>
              <a:rPr lang="en-US" dirty="0"/>
              <a:t>A5</a:t>
            </a:r>
            <a:r>
              <a:rPr lang="ro-RO" dirty="0"/>
              <a:t>:</a:t>
            </a:r>
            <a:r>
              <a:rPr lang="en-US" dirty="0"/>
              <a:t> Online meeting</a:t>
            </a:r>
            <a:r>
              <a:rPr lang="ro-RO" dirty="0"/>
              <a:t>;</a:t>
            </a:r>
          </a:p>
          <a:p>
            <a:pPr marL="0" indent="0">
              <a:buNone/>
            </a:pPr>
            <a:r>
              <a:rPr lang="ro-RO" dirty="0"/>
              <a:t>7. O5: Dissemination project;</a:t>
            </a:r>
          </a:p>
          <a:p>
            <a:pPr marL="0" indent="0">
              <a:buNone/>
            </a:pPr>
            <a:r>
              <a:rPr lang="ro-RO" dirty="0"/>
              <a:t>8. Update Project Budget;</a:t>
            </a:r>
          </a:p>
          <a:p>
            <a:pPr marL="0" indent="0">
              <a:buNone/>
            </a:pPr>
            <a:r>
              <a:rPr lang="ro-RO" dirty="0"/>
              <a:t>9. The budget for activities.</a:t>
            </a:r>
          </a:p>
        </p:txBody>
      </p:sp>
      <p:pic>
        <p:nvPicPr>
          <p:cNvPr id="4" name="Picture 3" descr="About Us - SeaSAFER">
            <a:extLst>
              <a:ext uri="{FF2B5EF4-FFF2-40B4-BE49-F238E27FC236}">
                <a16:creationId xmlns:a16="http://schemas.microsoft.com/office/drawing/2014/main" id="{5BD9D4DE-8D01-851E-2F4C-C2B4A4EEB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5" y="1570158"/>
            <a:ext cx="1157791" cy="132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Logo&#10;&#10;Description automatically generated">
            <a:extLst>
              <a:ext uri="{FF2B5EF4-FFF2-40B4-BE49-F238E27FC236}">
                <a16:creationId xmlns:a16="http://schemas.microsoft.com/office/drawing/2014/main" id="{FD3EDA43-413F-633E-AFE8-80A5C2705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0830" y="4240074"/>
            <a:ext cx="2170001" cy="98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128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C3 Joint mobilities for students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61DF0C-575A-344D-84E3-EB0A6E84B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837" y="1600201"/>
            <a:ext cx="9876539" cy="4983160"/>
          </a:xfrm>
        </p:spPr>
        <p:txBody>
          <a:bodyPr>
            <a:normAutofit/>
          </a:bodyPr>
          <a:lstStyle/>
          <a:p>
            <a:r>
              <a:rPr lang="nb-NO" dirty="0"/>
              <a:t>Time: 22-26 May</a:t>
            </a:r>
          </a:p>
          <a:p>
            <a:r>
              <a:rPr lang="nb-NO" dirty="0"/>
              <a:t>Place: NTNU, Norway</a:t>
            </a:r>
          </a:p>
          <a:p>
            <a:r>
              <a:rPr lang="nb-NO" dirty="0"/>
              <a:t>Participants: 10 master students from MBNA + 2 </a:t>
            </a:r>
            <a:r>
              <a:rPr lang="nb-NO" dirty="0" err="1"/>
              <a:t>teachers</a:t>
            </a:r>
            <a:r>
              <a:rPr lang="nb-NO" dirty="0"/>
              <a:t> (</a:t>
            </a:r>
            <a:r>
              <a:rPr lang="nb-NO" dirty="0" err="1"/>
              <a:t>invitation</a:t>
            </a:r>
            <a:r>
              <a:rPr lang="nb-NO" dirty="0"/>
              <a:t> letter </a:t>
            </a:r>
            <a:r>
              <a:rPr lang="nb-NO" dirty="0" err="1"/>
              <a:t>needed</a:t>
            </a:r>
            <a:r>
              <a:rPr lang="nb-NO" dirty="0"/>
              <a:t> for MBNA)</a:t>
            </a:r>
          </a:p>
          <a:p>
            <a:r>
              <a:rPr lang="nb-NO" dirty="0"/>
              <a:t>Course</a:t>
            </a:r>
            <a:r>
              <a:rPr lang="ro-RO" dirty="0"/>
              <a:t>s:</a:t>
            </a:r>
            <a:endParaRPr lang="nb-NO" dirty="0"/>
          </a:p>
          <a:p>
            <a:pPr lvl="1"/>
            <a:r>
              <a:rPr lang="en-US" dirty="0"/>
              <a:t>Machine learning applications in maritime industry</a:t>
            </a:r>
            <a:r>
              <a:rPr lang="ro-RO" dirty="0"/>
              <a:t>;</a:t>
            </a:r>
          </a:p>
          <a:p>
            <a:pPr lvl="1"/>
            <a:r>
              <a:rPr lang="en-US" dirty="0"/>
              <a:t>Practical applications in marine robotics</a:t>
            </a:r>
          </a:p>
          <a:p>
            <a:pPr lvl="1"/>
            <a:endParaRPr lang="nb-NO" dirty="0"/>
          </a:p>
        </p:txBody>
      </p:sp>
      <p:pic>
        <p:nvPicPr>
          <p:cNvPr id="4" name="Picture 3" descr="About Us - SeaSAFER">
            <a:extLst>
              <a:ext uri="{FF2B5EF4-FFF2-40B4-BE49-F238E27FC236}">
                <a16:creationId xmlns:a16="http://schemas.microsoft.com/office/drawing/2014/main" id="{0FDBEF4B-450E-1420-3174-FF7440517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5" y="1570158"/>
            <a:ext cx="1157791" cy="132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Logo&#10;&#10;Description automatically generated">
            <a:extLst>
              <a:ext uri="{FF2B5EF4-FFF2-40B4-BE49-F238E27FC236}">
                <a16:creationId xmlns:a16="http://schemas.microsoft.com/office/drawing/2014/main" id="{FB981483-1620-930E-5CDA-821794379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0830" y="4240074"/>
            <a:ext cx="2170001" cy="98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610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C4 Joint mobilities for students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61DF0C-575A-344D-84E3-EB0A6E84B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837" y="1600201"/>
            <a:ext cx="9876539" cy="4983160"/>
          </a:xfrm>
        </p:spPr>
        <p:txBody>
          <a:bodyPr>
            <a:normAutofit/>
          </a:bodyPr>
          <a:lstStyle/>
          <a:p>
            <a:r>
              <a:rPr lang="nb-NO" dirty="0"/>
              <a:t>Time: 12-16 June</a:t>
            </a:r>
          </a:p>
          <a:p>
            <a:r>
              <a:rPr lang="nb-NO" dirty="0"/>
              <a:t>Place: MBNA, Romania</a:t>
            </a:r>
          </a:p>
          <a:p>
            <a:r>
              <a:rPr lang="nb-NO" dirty="0"/>
              <a:t>Participants: 10 master students from NTNU</a:t>
            </a:r>
          </a:p>
          <a:p>
            <a:r>
              <a:rPr lang="nb-NO" dirty="0"/>
              <a:t>Course</a:t>
            </a:r>
          </a:p>
          <a:p>
            <a:pPr lvl="1"/>
            <a:r>
              <a:rPr lang="en-US" dirty="0"/>
              <a:t>Applications of intelligent technologies in bathymetry and oceanography</a:t>
            </a:r>
            <a:endParaRPr lang="nb-NO" dirty="0"/>
          </a:p>
        </p:txBody>
      </p:sp>
      <p:pic>
        <p:nvPicPr>
          <p:cNvPr id="4" name="Picture 3" descr="About Us - SeaSAFER">
            <a:extLst>
              <a:ext uri="{FF2B5EF4-FFF2-40B4-BE49-F238E27FC236}">
                <a16:creationId xmlns:a16="http://schemas.microsoft.com/office/drawing/2014/main" id="{461AF174-15DE-A7F9-732D-72509EF62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5" y="1570158"/>
            <a:ext cx="1157791" cy="132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Logo&#10;&#10;Description automatically generated">
            <a:extLst>
              <a:ext uri="{FF2B5EF4-FFF2-40B4-BE49-F238E27FC236}">
                <a16:creationId xmlns:a16="http://schemas.microsoft.com/office/drawing/2014/main" id="{A0A81AC4-63A6-6F04-31EE-2397BF23E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0830" y="4240074"/>
            <a:ext cx="2170001" cy="98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93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C6 Summer school at MBNA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61DF0C-575A-344D-84E3-EB0A6E84B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837" y="1600201"/>
            <a:ext cx="9876539" cy="4983160"/>
          </a:xfrm>
        </p:spPr>
        <p:txBody>
          <a:bodyPr>
            <a:normAutofit/>
          </a:bodyPr>
          <a:lstStyle/>
          <a:p>
            <a:r>
              <a:rPr lang="nb-NO" dirty="0"/>
              <a:t>Time: 19-23</a:t>
            </a:r>
            <a:r>
              <a:rPr lang="ro-RO" dirty="0"/>
              <a:t> </a:t>
            </a:r>
            <a:r>
              <a:rPr lang="nb-NO" dirty="0"/>
              <a:t>June </a:t>
            </a:r>
          </a:p>
          <a:p>
            <a:r>
              <a:rPr lang="nb-NO" dirty="0"/>
              <a:t>Place: MBNA, Romania</a:t>
            </a:r>
          </a:p>
          <a:p>
            <a:r>
              <a:rPr lang="en-US" dirty="0"/>
              <a:t>Participants: 5 teachers and 10 master students from NTNU</a:t>
            </a:r>
          </a:p>
          <a:p>
            <a:r>
              <a:rPr lang="en-US" dirty="0"/>
              <a:t>Agenda</a:t>
            </a:r>
            <a:r>
              <a:rPr lang="ro-RO" dirty="0"/>
              <a:t>: </a:t>
            </a:r>
            <a:r>
              <a:rPr kumimoji="0" lang="ro-RO" altLang="ro-RO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according to the description in the project.</a:t>
            </a:r>
            <a:r>
              <a:rPr kumimoji="0" lang="ro-RO" altLang="ro-RO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o-RO" altLang="ro-R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609585" lvl="1" indent="0">
              <a:buNone/>
            </a:pPr>
            <a:endParaRPr lang="en-US" dirty="0"/>
          </a:p>
          <a:p>
            <a:endParaRPr lang="nb-NO" dirty="0"/>
          </a:p>
        </p:txBody>
      </p:sp>
      <p:pic>
        <p:nvPicPr>
          <p:cNvPr id="4" name="Picture 3" descr="About Us - SeaSAFER">
            <a:extLst>
              <a:ext uri="{FF2B5EF4-FFF2-40B4-BE49-F238E27FC236}">
                <a16:creationId xmlns:a16="http://schemas.microsoft.com/office/drawing/2014/main" id="{21BCD97E-17E5-93D0-800A-D218E35F0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5" y="1570158"/>
            <a:ext cx="1157791" cy="132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Logo&#10;&#10;Description automatically generated">
            <a:extLst>
              <a:ext uri="{FF2B5EF4-FFF2-40B4-BE49-F238E27FC236}">
                <a16:creationId xmlns:a16="http://schemas.microsoft.com/office/drawing/2014/main" id="{87E92094-5DD1-05C3-F684-E4327FBBB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0830" y="4240074"/>
            <a:ext cx="2170001" cy="98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997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M3 Workshop at NTNU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61DF0C-575A-344D-84E3-EB0A6E84B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837" y="1410982"/>
            <a:ext cx="10161013" cy="4983160"/>
          </a:xfrm>
        </p:spPr>
        <p:txBody>
          <a:bodyPr>
            <a:normAutofit/>
          </a:bodyPr>
          <a:lstStyle/>
          <a:p>
            <a:r>
              <a:rPr lang="nb-NO" sz="2800" dirty="0"/>
              <a:t>Time: </a:t>
            </a:r>
            <a:r>
              <a:rPr lang="ro-RO" sz="2800" dirty="0"/>
              <a:t>July 2023</a:t>
            </a:r>
            <a:endParaRPr lang="nb-NO" sz="2800" dirty="0"/>
          </a:p>
          <a:p>
            <a:r>
              <a:rPr lang="nb-NO" sz="2800" dirty="0"/>
              <a:t>Place: NTNU, Norway</a:t>
            </a:r>
          </a:p>
          <a:p>
            <a:r>
              <a:rPr lang="en-US" sz="2800" dirty="0"/>
              <a:t>Participants: 20 participants from school and companies</a:t>
            </a:r>
          </a:p>
          <a:p>
            <a:r>
              <a:rPr lang="en-US" sz="2800" dirty="0"/>
              <a:t>Topic</a:t>
            </a:r>
            <a:r>
              <a:rPr lang="ro-RO" sz="2800" dirty="0"/>
              <a:t>: </a:t>
            </a:r>
            <a:r>
              <a:rPr lang="en-US" sz="2800" dirty="0"/>
              <a:t>MARINTECH contribution on enhancing the human capital and knowledge versus the current </a:t>
            </a:r>
            <a:r>
              <a:rPr lang="en-US" sz="2800" dirty="0" err="1"/>
              <a:t>labour</a:t>
            </a:r>
            <a:r>
              <a:rPr lang="en-US" sz="2800" dirty="0"/>
              <a:t> market demands in the North Sea area</a:t>
            </a:r>
          </a:p>
          <a:p>
            <a:r>
              <a:rPr lang="en-US" sz="2800" dirty="0"/>
              <a:t>Agenda</a:t>
            </a:r>
            <a:r>
              <a:rPr lang="ro-RO" sz="2800" dirty="0"/>
              <a:t>: </a:t>
            </a:r>
          </a:p>
          <a:p>
            <a:pPr marL="0" indent="0">
              <a:buNone/>
            </a:pPr>
            <a:r>
              <a:rPr lang="ro-RO" altLang="ro-RO" sz="2800" dirty="0">
                <a:solidFill>
                  <a:srgbClr val="202124"/>
                </a:solidFill>
                <a:latin typeface="inherit"/>
              </a:rPr>
              <a:t>	</a:t>
            </a:r>
            <a:r>
              <a:rPr lang="ro-RO" altLang="ro-RO" sz="2400" dirty="0">
                <a:solidFill>
                  <a:srgbClr val="202124"/>
                </a:solidFill>
                <a:latin typeface="inherit"/>
              </a:rPr>
              <a:t>- Presentation of results of courses and summer school from MBNA                     	- Presentation of articles</a:t>
            </a:r>
            <a:endParaRPr lang="ro-RO" altLang="ro-RO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o-RO" sz="2800" dirty="0"/>
              <a:t>Budget: 2000 euro</a:t>
            </a:r>
            <a:endParaRPr lang="nb-NO" sz="2800" dirty="0"/>
          </a:p>
        </p:txBody>
      </p:sp>
      <p:pic>
        <p:nvPicPr>
          <p:cNvPr id="4" name="Picture 3" descr="About Us - SeaSAFER">
            <a:extLst>
              <a:ext uri="{FF2B5EF4-FFF2-40B4-BE49-F238E27FC236}">
                <a16:creationId xmlns:a16="http://schemas.microsoft.com/office/drawing/2014/main" id="{B25A6941-1001-1B46-5E79-407E5ED3D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5" y="1570158"/>
            <a:ext cx="1157791" cy="132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Logo&#10;&#10;Description automatically generated">
            <a:extLst>
              <a:ext uri="{FF2B5EF4-FFF2-40B4-BE49-F238E27FC236}">
                <a16:creationId xmlns:a16="http://schemas.microsoft.com/office/drawing/2014/main" id="{19E65247-F1AC-0B36-70E7-946A1675B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0830" y="4240074"/>
            <a:ext cx="2170001" cy="98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11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M4 Workshop at MBNA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61DF0C-575A-344D-84E3-EB0A6E84B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436" y="1447801"/>
            <a:ext cx="10468415" cy="4983160"/>
          </a:xfrm>
        </p:spPr>
        <p:txBody>
          <a:bodyPr>
            <a:normAutofit/>
          </a:bodyPr>
          <a:lstStyle/>
          <a:p>
            <a:r>
              <a:rPr lang="nb-NO" sz="2800" dirty="0"/>
              <a:t>Time: </a:t>
            </a:r>
            <a:r>
              <a:rPr lang="ro-RO" sz="2800" dirty="0"/>
              <a:t>July 2023 </a:t>
            </a:r>
          </a:p>
          <a:p>
            <a:r>
              <a:rPr lang="nb-NO" sz="2800" dirty="0"/>
              <a:t>Place: MBNA, Romania</a:t>
            </a:r>
          </a:p>
          <a:p>
            <a:r>
              <a:rPr lang="en-US" sz="2800" dirty="0"/>
              <a:t>Participants: 20 participants from school and companies</a:t>
            </a:r>
          </a:p>
          <a:p>
            <a:r>
              <a:rPr lang="en-US" sz="2800" dirty="0"/>
              <a:t>Topic</a:t>
            </a:r>
            <a:r>
              <a:rPr lang="ro-RO" sz="2800" dirty="0"/>
              <a:t>: </a:t>
            </a:r>
            <a:r>
              <a:rPr lang="en-US" sz="2800" dirty="0"/>
              <a:t>MARINTECH contribution on enhancing the human capital and knowledge versus the current </a:t>
            </a:r>
            <a:r>
              <a:rPr lang="en-US" sz="2800" dirty="0" err="1"/>
              <a:t>labour</a:t>
            </a:r>
            <a:r>
              <a:rPr lang="en-US" sz="2800" dirty="0"/>
              <a:t> market demands in the Black Sea area</a:t>
            </a:r>
            <a:r>
              <a:rPr lang="ro-RO" sz="2800" dirty="0"/>
              <a:t>.</a:t>
            </a:r>
          </a:p>
          <a:p>
            <a:r>
              <a:rPr lang="en-US" sz="2800" dirty="0"/>
              <a:t>Agenda</a:t>
            </a:r>
            <a:r>
              <a:rPr lang="ro-RO" sz="2800" dirty="0"/>
              <a:t>: 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ro-RO" altLang="ro-RO" sz="2800" dirty="0">
                <a:solidFill>
                  <a:srgbClr val="202124"/>
                </a:solidFill>
                <a:latin typeface="inherit"/>
              </a:rPr>
              <a:t>	- Presentation of results of courses and summer school from MBNA                     	- Presentation of articles</a:t>
            </a:r>
            <a:endParaRPr lang="ro-RO" altLang="ro-RO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ro-RO" sz="2800" dirty="0"/>
              <a:t>Budget: 2000 euro</a:t>
            </a:r>
            <a:endParaRPr lang="nb-NO" sz="2800" dirty="0"/>
          </a:p>
          <a:p>
            <a:endParaRPr lang="en-US" sz="2800" dirty="0"/>
          </a:p>
        </p:txBody>
      </p:sp>
      <p:pic>
        <p:nvPicPr>
          <p:cNvPr id="4" name="Picture 3" descr="About Us - SeaSAFER">
            <a:extLst>
              <a:ext uri="{FF2B5EF4-FFF2-40B4-BE49-F238E27FC236}">
                <a16:creationId xmlns:a16="http://schemas.microsoft.com/office/drawing/2014/main" id="{878F538A-D8F2-13A5-C393-6379FD80B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5" y="1570158"/>
            <a:ext cx="1157791" cy="132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Logo&#10;&#10;Description automatically generated">
            <a:extLst>
              <a:ext uri="{FF2B5EF4-FFF2-40B4-BE49-F238E27FC236}">
                <a16:creationId xmlns:a16="http://schemas.microsoft.com/office/drawing/2014/main" id="{1ED36FAD-10F0-F30B-1C93-56284B1C0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0830" y="4240074"/>
            <a:ext cx="2170001" cy="98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787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A5 Online meeting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61DF0C-575A-344D-84E3-EB0A6E84B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837" y="1600201"/>
            <a:ext cx="9876539" cy="4983160"/>
          </a:xfrm>
        </p:spPr>
        <p:txBody>
          <a:bodyPr>
            <a:normAutofit/>
          </a:bodyPr>
          <a:lstStyle/>
          <a:p>
            <a:r>
              <a:rPr lang="nb-NO" dirty="0"/>
              <a:t>Time: 30 August (propose a date)</a:t>
            </a:r>
          </a:p>
          <a:p>
            <a:r>
              <a:rPr lang="en-US" dirty="0"/>
              <a:t>Closure meeting</a:t>
            </a:r>
            <a:endParaRPr lang="nb-NO" dirty="0"/>
          </a:p>
        </p:txBody>
      </p:sp>
      <p:pic>
        <p:nvPicPr>
          <p:cNvPr id="4" name="Picture 3" descr="About Us - SeaSAFER">
            <a:extLst>
              <a:ext uri="{FF2B5EF4-FFF2-40B4-BE49-F238E27FC236}">
                <a16:creationId xmlns:a16="http://schemas.microsoft.com/office/drawing/2014/main" id="{AE2349D4-DF1C-E036-FE1C-DFA852F8A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6" y="1570159"/>
            <a:ext cx="1157791" cy="132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Logo&#10;&#10;Description automatically generated">
            <a:extLst>
              <a:ext uri="{FF2B5EF4-FFF2-40B4-BE49-F238E27FC236}">
                <a16:creationId xmlns:a16="http://schemas.microsoft.com/office/drawing/2014/main" id="{8AA2B9BE-29E2-4B4A-371F-21F83A88E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0829" y="4240075"/>
            <a:ext cx="2170001" cy="98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764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ABFD2-7A49-9E72-F260-636C3F12B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O5: Dissemination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A3097-58DA-4EFE-AB83-FDC02D6D5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dirty="0"/>
              <a:t>The articles situation:</a:t>
            </a:r>
          </a:p>
          <a:p>
            <a:pPr marL="514350" indent="-514350">
              <a:buAutoNum type="arabicPeriod"/>
            </a:pPr>
            <a:r>
              <a:rPr lang="ro-RO" sz="2000" b="1" dirty="0">
                <a:solidFill>
                  <a:srgbClr val="26282A"/>
                </a:solidFill>
                <a:latin typeface="Helvetica Neue"/>
              </a:rPr>
              <a:t>MBNA: SeaConf Conference, 2022</a:t>
            </a:r>
            <a:r>
              <a:rPr lang="ro-RO" sz="2800" dirty="0"/>
              <a:t>: </a:t>
            </a:r>
            <a:r>
              <a:rPr lang="en-US" sz="1600" dirty="0"/>
              <a:t>Adapting the capacities of higher education institutions to </a:t>
            </a:r>
            <a:r>
              <a:rPr lang="en-US" sz="1600" dirty="0" err="1"/>
              <a:t>labour</a:t>
            </a:r>
            <a:r>
              <a:rPr lang="en-US" sz="1600" dirty="0"/>
              <a:t> market needs in the use of smart technologies in marine exploitation</a:t>
            </a:r>
            <a:r>
              <a:rPr lang="ro-RO" sz="1600" dirty="0"/>
              <a:t>, </a:t>
            </a:r>
            <a:r>
              <a:rPr lang="ro-RO" sz="1600" dirty="0">
                <a:hlinkClick r:id="rId3"/>
              </a:rPr>
              <a:t>https://www.anmb.ro/ro/conferinte/sea-conf/proceedings/2022/2022_Issue2/03_NTM/286-289.pdf</a:t>
            </a:r>
            <a:endParaRPr lang="ro-RO" sz="1600" dirty="0"/>
          </a:p>
          <a:p>
            <a:pPr marL="514350" indent="-514350">
              <a:buAutoNum type="arabicPeriod"/>
            </a:pPr>
            <a:r>
              <a:rPr lang="ro-RO" sz="2000" b="1" dirty="0"/>
              <a:t>NTNU</a:t>
            </a:r>
            <a:r>
              <a:rPr lang="ro-RO" sz="2800" dirty="0"/>
              <a:t>: </a:t>
            </a:r>
            <a:r>
              <a:rPr lang="en-US" sz="2000" b="1" i="0" dirty="0">
                <a:solidFill>
                  <a:srgbClr val="26282A"/>
                </a:solidFill>
                <a:effectLst/>
                <a:latin typeface="Helvetica Neue"/>
              </a:rPr>
              <a:t>IEEE Global Engineering Education Conference (EDUCON</a:t>
            </a:r>
            <a:r>
              <a:rPr lang="ro-RO" sz="2000" b="1" i="0" dirty="0">
                <a:solidFill>
                  <a:srgbClr val="26282A"/>
                </a:solidFill>
                <a:effectLst/>
                <a:latin typeface="Helvetica Neue"/>
              </a:rPr>
              <a:t>) 2023</a:t>
            </a:r>
            <a:r>
              <a:rPr lang="ro-RO" sz="2800" dirty="0"/>
              <a:t>: </a:t>
            </a:r>
            <a:r>
              <a:rPr lang="ro-RO" sz="1600" b="0" i="0" dirty="0">
                <a:solidFill>
                  <a:srgbClr val="26282A"/>
                </a:solidFill>
                <a:effectLst/>
                <a:latin typeface="Helvetica Neue"/>
              </a:rPr>
              <a:t>: </a:t>
            </a:r>
            <a:r>
              <a:rPr lang="en-US" sz="1600" dirty="0"/>
              <a:t>Survey for Interdisciplinary Co-supervision on Bachelor Thesis in Nautical Science</a:t>
            </a:r>
            <a:r>
              <a:rPr lang="ro-RO" sz="1600" dirty="0"/>
              <a:t>.- </a:t>
            </a:r>
            <a:r>
              <a:rPr lang="en-US" sz="1600" dirty="0">
                <a:solidFill>
                  <a:srgbClr val="26282A"/>
                </a:solidFill>
                <a:latin typeface="Helvetica Neue"/>
              </a:rPr>
              <a:t> </a:t>
            </a:r>
            <a:r>
              <a:rPr lang="en-US" sz="1600" dirty="0">
                <a:solidFill>
                  <a:srgbClr val="01509E"/>
                </a:solidFill>
                <a:latin typeface="Helvetica Neue"/>
              </a:rPr>
              <a:t>the preprint of the paper</a:t>
            </a:r>
            <a:endParaRPr lang="ro-RO" sz="1600" dirty="0">
              <a:solidFill>
                <a:srgbClr val="01509E"/>
              </a:solidFill>
            </a:endParaRPr>
          </a:p>
          <a:p>
            <a:pPr marL="514350" indent="-514350">
              <a:buAutoNum type="arabicPeriod"/>
            </a:pPr>
            <a:r>
              <a:rPr lang="ro-RO" sz="2000" b="1" dirty="0"/>
              <a:t> MBNA: </a:t>
            </a:r>
            <a:r>
              <a:rPr lang="ro-RO" sz="2000" b="1" dirty="0">
                <a:solidFill>
                  <a:srgbClr val="26282A"/>
                </a:solidFill>
                <a:latin typeface="Helvetica Neue"/>
              </a:rPr>
              <a:t>SeaConf Conference, 2023 : </a:t>
            </a:r>
            <a:r>
              <a:rPr lang="en-US" sz="1600" dirty="0"/>
              <a:t>The use of intelligent technologies in bathymetry</a:t>
            </a:r>
            <a:r>
              <a:rPr lang="ro-RO" sz="1600" dirty="0"/>
              <a:t>. The case study</a:t>
            </a:r>
            <a:r>
              <a:rPr lang="ro-RO" sz="1600" dirty="0">
                <a:solidFill>
                  <a:srgbClr val="0070C0"/>
                </a:solidFill>
              </a:rPr>
              <a:t>.- </a:t>
            </a:r>
            <a:r>
              <a:rPr lang="ro-RO" sz="1600" dirty="0">
                <a:solidFill>
                  <a:srgbClr val="01509E"/>
                </a:solidFill>
                <a:latin typeface="Helvetica Neue"/>
              </a:rPr>
              <a:t>Submission abstract.</a:t>
            </a:r>
          </a:p>
          <a:p>
            <a:pPr marL="514350" indent="-514350">
              <a:buAutoNum type="arabicPeriod"/>
            </a:pPr>
            <a:r>
              <a:rPr lang="ro-RO" sz="2000" dirty="0"/>
              <a:t> </a:t>
            </a:r>
            <a:r>
              <a:rPr lang="ro-RO" sz="2000" b="1" dirty="0">
                <a:solidFill>
                  <a:srgbClr val="26282A"/>
                </a:solidFill>
                <a:latin typeface="Helvetica Neue"/>
              </a:rPr>
              <a:t>NTNU: </a:t>
            </a:r>
            <a:r>
              <a:rPr lang="en-US" sz="2000" b="1" dirty="0">
                <a:solidFill>
                  <a:srgbClr val="26282A"/>
                </a:solidFill>
                <a:latin typeface="Helvetica Neue"/>
              </a:rPr>
              <a:t> IEEE Frontiers in Education Conference (FIE)</a:t>
            </a:r>
            <a:r>
              <a:rPr lang="ro-RO" sz="2000" b="1" dirty="0">
                <a:solidFill>
                  <a:srgbClr val="26282A"/>
                </a:solidFill>
                <a:latin typeface="Helvetica Neue"/>
              </a:rPr>
              <a:t>, 2023: </a:t>
            </a:r>
            <a:r>
              <a:rPr lang="en-US" sz="1600" dirty="0"/>
              <a:t>Usability Verification of Virtual-Reality Simulators for Maritime Education and Training</a:t>
            </a:r>
            <a:r>
              <a:rPr lang="ro-RO" sz="1600" dirty="0"/>
              <a:t>- </a:t>
            </a:r>
            <a:r>
              <a:rPr lang="ro-RO" sz="1600" dirty="0">
                <a:solidFill>
                  <a:srgbClr val="01509E"/>
                </a:solidFill>
                <a:latin typeface="Helvetica Neue"/>
              </a:rPr>
              <a:t>Submission abstract.</a:t>
            </a:r>
          </a:p>
          <a:p>
            <a:pPr marL="514350" indent="-514350">
              <a:buAutoNum type="arabicPeriod"/>
            </a:pPr>
            <a:r>
              <a:rPr lang="ro-RO" sz="1600" dirty="0"/>
              <a:t> </a:t>
            </a:r>
            <a:r>
              <a:rPr lang="ro-RO" sz="2000" b="1" dirty="0">
                <a:solidFill>
                  <a:srgbClr val="26282A"/>
                </a:solidFill>
                <a:latin typeface="Helvetica Neue"/>
              </a:rPr>
              <a:t>MBNA: International Conference Virtual Learning,2023</a:t>
            </a:r>
            <a:r>
              <a:rPr lang="ro-RO" sz="1600" b="1" dirty="0">
                <a:solidFill>
                  <a:srgbClr val="26282A"/>
                </a:solidFill>
                <a:latin typeface="Helvetica Neue"/>
              </a:rPr>
              <a:t>: </a:t>
            </a:r>
            <a:r>
              <a:rPr lang="en-US" sz="1600" dirty="0"/>
              <a:t>Survey on innovative web-based teaching and learning methods and smart technologies applied in the educational process in maritime higher education</a:t>
            </a:r>
            <a:r>
              <a:rPr lang="ro-RO" sz="1600" dirty="0"/>
              <a:t> - </a:t>
            </a:r>
            <a:r>
              <a:rPr lang="ro-RO" sz="1600" dirty="0">
                <a:solidFill>
                  <a:srgbClr val="0070C0"/>
                </a:solidFill>
              </a:rPr>
              <a:t>Submission abstract.</a:t>
            </a:r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4" name="Picture 3" descr="About Us - SeaSAFER">
            <a:extLst>
              <a:ext uri="{FF2B5EF4-FFF2-40B4-BE49-F238E27FC236}">
                <a16:creationId xmlns:a16="http://schemas.microsoft.com/office/drawing/2014/main" id="{38CBF3F4-454A-C0DB-4CA7-D2266C804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6" y="1570159"/>
            <a:ext cx="1157791" cy="132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Logo&#10;&#10;Description automatically generated">
            <a:extLst>
              <a:ext uri="{FF2B5EF4-FFF2-40B4-BE49-F238E27FC236}">
                <a16:creationId xmlns:a16="http://schemas.microsoft.com/office/drawing/2014/main" id="{03F0E8C7-4D33-180D-01B1-88CFC3AC3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0829" y="4240075"/>
            <a:ext cx="2170001" cy="98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815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610</Words>
  <Application>Microsoft Office PowerPoint</Application>
  <PresentationFormat>Widescreen</PresentationFormat>
  <Paragraphs>86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Helvetica Neue</vt:lpstr>
      <vt:lpstr>inherit</vt:lpstr>
      <vt:lpstr>Office-tema</vt:lpstr>
      <vt:lpstr>A4. “Online meeting:  organizational summer school and joint mobility details”</vt:lpstr>
      <vt:lpstr>Meeting agenda</vt:lpstr>
      <vt:lpstr>C3 Joint mobilities for students</vt:lpstr>
      <vt:lpstr>C4 Joint mobilities for students</vt:lpstr>
      <vt:lpstr>C6 Summer school at MBNA</vt:lpstr>
      <vt:lpstr>M3 Workshop at NTNU</vt:lpstr>
      <vt:lpstr>M4 Workshop at MBNA</vt:lpstr>
      <vt:lpstr>A5 Online meeting</vt:lpstr>
      <vt:lpstr>O5: Dissemination project</vt:lpstr>
      <vt:lpstr>Update budget</vt:lpstr>
      <vt:lpstr>C3 budget for MBNA</vt:lpstr>
      <vt:lpstr>C4, C6 budget for NTNU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“Protocols and Standards for Simulation and Co-simulation”  For Demanding Maritime Operations</dc:title>
  <dc:creator>Lars Ivar Hatledal</dc:creator>
  <cp:lastModifiedBy>Doru Cosofret</cp:lastModifiedBy>
  <cp:revision>81</cp:revision>
  <cp:lastPrinted>2023-03-21T13:16:18Z</cp:lastPrinted>
  <dcterms:created xsi:type="dcterms:W3CDTF">2021-03-10T10:27:20Z</dcterms:created>
  <dcterms:modified xsi:type="dcterms:W3CDTF">2023-03-24T20:54:20Z</dcterms:modified>
</cp:coreProperties>
</file>