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304" r:id="rId2"/>
    <p:sldId id="631" r:id="rId3"/>
    <p:sldId id="620" r:id="rId4"/>
    <p:sldId id="635" r:id="rId5"/>
    <p:sldId id="636" r:id="rId6"/>
    <p:sldId id="624" r:id="rId7"/>
    <p:sldId id="637" r:id="rId8"/>
  </p:sldIdLst>
  <p:sldSz cx="12192000" cy="6858000"/>
  <p:notesSz cx="7315200" cy="9601200"/>
  <p:defaultTextStyle>
    <a:defPPr>
      <a:defRPr lang="nb-NO"/>
    </a:defPPr>
    <a:lvl1pPr marL="0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509E"/>
    <a:srgbClr val="DCE6F2"/>
    <a:srgbClr val="E9EDF4"/>
    <a:srgbClr val="D0D8E8"/>
    <a:srgbClr val="01509F"/>
    <a:srgbClr val="668DB2"/>
    <a:srgbClr val="1F497D"/>
    <a:srgbClr val="FF6600"/>
    <a:srgbClr val="FFFF66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–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AF606853-7671-496A-8E4F-DF71F8EC918B}" styleName="Mørk stil 1 – utheving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B4B98B0-60AC-42C2-AFA5-B58CD77FA1E5}" styleName="Lys stil 1 – utheving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Ingen stil, tabellrutenett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C89EF96-8CEA-46FF-86C4-4CE0E7609802}" styleName="Lys stil 3 – utheving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32" autoAdjust="0"/>
    <p:restoredTop sz="96205" autoAdjust="0"/>
  </p:normalViewPr>
  <p:slideViewPr>
    <p:cSldViewPr snapToGrid="0" snapToObjects="1">
      <p:cViewPr varScale="1">
        <p:scale>
          <a:sx n="88" d="100"/>
          <a:sy n="88" d="100"/>
        </p:scale>
        <p:origin x="92" y="16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22CFED46-6D01-4D3B-859E-E734F5F8FC9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33B1906-5BC2-4DF2-80F4-78F5CA8C597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7DA6E97A-F905-4D56-B736-2E21CF6B1A9A}" type="datetimeFigureOut">
              <a:rPr lang="en-US" smtClean="0"/>
              <a:t>3/24/2023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C00FD5E-E0B7-4833-B5B2-91EA68E91EA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r>
              <a:rPr lang="en-US"/>
              <a:t>asdasdasd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8976E92-EFD5-41BC-AAAF-015132CAEA3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BD58D571-CBF2-4CE3-B877-467DD784F9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727295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ADF347DE-B39C-4F48-A4DA-22382F99CD42}" type="datetimeFigureOut">
              <a:rPr lang="en-US" smtClean="0"/>
              <a:t>3/24/2023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r>
              <a:rPr lang="en-US"/>
              <a:t>asdasdasd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E371EE1D-63D4-4EB8-8767-0D9156C73A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779319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asdasdasd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71EE1D-63D4-4EB8-8767-0D9156C73A0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841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o-RO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asdasdasd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71EE1D-63D4-4EB8-8767-0D9156C73A0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2119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o-RO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asdasdasd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71EE1D-63D4-4EB8-8767-0D9156C73A0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173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o-RO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asdasdasd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71EE1D-63D4-4EB8-8767-0D9156C73A0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1985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o-RO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asdasdasd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71EE1D-63D4-4EB8-8767-0D9156C73A0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61635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o-RO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asdasdasd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71EE1D-63D4-4EB8-8767-0D9156C73A0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0453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o-RO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asdasdasd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71EE1D-63D4-4EB8-8767-0D9156C73A0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0905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486337" y="2677415"/>
            <a:ext cx="10363200" cy="901095"/>
          </a:xfrm>
        </p:spPr>
        <p:txBody>
          <a:bodyPr anchor="t" anchorCtr="0"/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486337" y="3645155"/>
            <a:ext cx="103632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dirty="0"/>
              <a:t>Klikk for å redigere undertittelstil i malen</a:t>
            </a:r>
          </a:p>
        </p:txBody>
      </p:sp>
    </p:spTree>
    <p:extLst>
      <p:ext uri="{BB962C8B-B14F-4D97-AF65-F5344CB8AC3E}">
        <p14:creationId xmlns:p14="http://schemas.microsoft.com/office/powerpoint/2010/main" val="10001595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1983850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1354667" y="274639"/>
            <a:ext cx="7281333" cy="5851525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30318319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lysbildenummer 5"/>
          <p:cNvSpPr txBox="1">
            <a:spLocks/>
          </p:cNvSpPr>
          <p:nvPr userDrawn="1"/>
        </p:nvSpPr>
        <p:spPr>
          <a:xfrm>
            <a:off x="-1" y="6421248"/>
            <a:ext cx="1336432" cy="365125"/>
          </a:xfrm>
          <a:prstGeom prst="rect">
            <a:avLst/>
          </a:prstGeom>
        </p:spPr>
        <p:txBody>
          <a:bodyPr/>
          <a:lstStyle>
            <a:defPPr>
              <a:defRPr lang="nb-NO"/>
            </a:defPPr>
            <a:lvl1pPr marL="0" algn="l" defTabSz="457200" rtl="0" eaLnBrk="1" latinLnBrk="0" hangingPunct="1">
              <a:defRPr sz="1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91853A39-49B3-554A-AE82-85611CEBD8E3}" type="slidenum">
              <a:rPr lang="nb-NO" sz="1333" b="1" i="0" smtClean="0">
                <a:latin typeface="Arial"/>
                <a:cs typeface="Arial"/>
              </a:rPr>
              <a:pPr algn="ctr"/>
              <a:t>‹#›</a:t>
            </a:fld>
            <a:endParaRPr lang="nb-NO" sz="1333" b="1" i="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600198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410587" y="4406901"/>
            <a:ext cx="10363200" cy="1362075"/>
          </a:xfrm>
        </p:spPr>
        <p:txBody>
          <a:bodyPr anchor="t"/>
          <a:lstStyle>
            <a:lvl1pPr algn="l">
              <a:defRPr sz="5333" b="1" cap="all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410587" y="2906713"/>
            <a:ext cx="10363200" cy="1500187"/>
          </a:xfrm>
        </p:spPr>
        <p:txBody>
          <a:bodyPr anchor="b"/>
          <a:lstStyle>
            <a:lvl1pPr marL="0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29824604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tel 1"/>
          <p:cNvSpPr>
            <a:spLocks noGrp="1"/>
          </p:cNvSpPr>
          <p:nvPr>
            <p:ph type="title"/>
          </p:nvPr>
        </p:nvSpPr>
        <p:spPr>
          <a:xfrm>
            <a:off x="1460735" y="274639"/>
            <a:ext cx="9876539" cy="1143000"/>
          </a:xfrm>
        </p:spPr>
        <p:txBody>
          <a:bodyPr/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9" name="Plassholder for innhold 2"/>
          <p:cNvSpPr>
            <a:spLocks noGrp="1"/>
          </p:cNvSpPr>
          <p:nvPr>
            <p:ph sz="half" idx="1"/>
          </p:nvPr>
        </p:nvSpPr>
        <p:spPr>
          <a:xfrm>
            <a:off x="1486283" y="1600201"/>
            <a:ext cx="4890460" cy="4525963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0" name="Plassholder for innhold 3"/>
          <p:cNvSpPr>
            <a:spLocks noGrp="1"/>
          </p:cNvSpPr>
          <p:nvPr>
            <p:ph sz="half" idx="2"/>
          </p:nvPr>
        </p:nvSpPr>
        <p:spPr>
          <a:xfrm>
            <a:off x="7074283" y="1600201"/>
            <a:ext cx="4898591" cy="4525963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13729142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tel 1"/>
          <p:cNvSpPr>
            <a:spLocks noGrp="1"/>
          </p:cNvSpPr>
          <p:nvPr>
            <p:ph type="title"/>
          </p:nvPr>
        </p:nvSpPr>
        <p:spPr>
          <a:xfrm>
            <a:off x="1412697" y="274639"/>
            <a:ext cx="9876539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11" name="Plassholder for tekst 2"/>
          <p:cNvSpPr>
            <a:spLocks noGrp="1"/>
          </p:cNvSpPr>
          <p:nvPr>
            <p:ph type="body" idx="1"/>
          </p:nvPr>
        </p:nvSpPr>
        <p:spPr>
          <a:xfrm>
            <a:off x="1426235" y="1535113"/>
            <a:ext cx="5022557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2" name="Plassholder for innhold 3"/>
          <p:cNvSpPr>
            <a:spLocks noGrp="1"/>
          </p:cNvSpPr>
          <p:nvPr>
            <p:ph sz="half" idx="2"/>
          </p:nvPr>
        </p:nvSpPr>
        <p:spPr>
          <a:xfrm>
            <a:off x="1426235" y="2174875"/>
            <a:ext cx="5022557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13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7010003" y="1535113"/>
            <a:ext cx="5082957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4" name="Plassholder for innhold 5"/>
          <p:cNvSpPr>
            <a:spLocks noGrp="1"/>
          </p:cNvSpPr>
          <p:nvPr>
            <p:ph sz="quarter" idx="4"/>
          </p:nvPr>
        </p:nvSpPr>
        <p:spPr>
          <a:xfrm>
            <a:off x="7010003" y="2174875"/>
            <a:ext cx="5082959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7022366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</p:spTree>
    <p:extLst>
      <p:ext uri="{BB962C8B-B14F-4D97-AF65-F5344CB8AC3E}">
        <p14:creationId xmlns:p14="http://schemas.microsoft.com/office/powerpoint/2010/main" val="31722496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497185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tel 1"/>
          <p:cNvSpPr>
            <a:spLocks noGrp="1"/>
          </p:cNvSpPr>
          <p:nvPr>
            <p:ph type="title"/>
          </p:nvPr>
        </p:nvSpPr>
        <p:spPr>
          <a:xfrm>
            <a:off x="1366190" y="273049"/>
            <a:ext cx="4011084" cy="1162051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9" name="Plassholder for innhold 2"/>
          <p:cNvSpPr>
            <a:spLocks noGrp="1"/>
          </p:cNvSpPr>
          <p:nvPr>
            <p:ph idx="1"/>
          </p:nvPr>
        </p:nvSpPr>
        <p:spPr>
          <a:xfrm>
            <a:off x="5523322" y="273052"/>
            <a:ext cx="6353445" cy="5853113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0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366190" y="1435102"/>
            <a:ext cx="4011084" cy="46910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1596486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9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3532236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1592837" y="274639"/>
            <a:ext cx="9876539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592837" y="1600201"/>
            <a:ext cx="9876539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pic>
        <p:nvPicPr>
          <p:cNvPr id="5" name="Bilde 4" descr="stripe_16_9.jp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000" y="0"/>
            <a:ext cx="860803" cy="6858000"/>
          </a:xfrm>
          <a:prstGeom prst="rect">
            <a:avLst/>
          </a:prstGeom>
        </p:spPr>
      </p:pic>
      <p:sp>
        <p:nvSpPr>
          <p:cNvPr id="4" name="Rectangle 3"/>
          <p:cNvSpPr/>
          <p:nvPr userDrawn="1"/>
        </p:nvSpPr>
        <p:spPr>
          <a:xfrm>
            <a:off x="1100803" y="1"/>
            <a:ext cx="240000" cy="6858000"/>
          </a:xfrm>
          <a:prstGeom prst="rect">
            <a:avLst/>
          </a:prstGeom>
          <a:solidFill>
            <a:srgbClr val="01509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3200"/>
          </a:p>
        </p:txBody>
      </p:sp>
      <p:sp>
        <p:nvSpPr>
          <p:cNvPr id="6" name="Rectangle 5"/>
          <p:cNvSpPr/>
          <p:nvPr userDrawn="1"/>
        </p:nvSpPr>
        <p:spPr>
          <a:xfrm>
            <a:off x="0" y="1"/>
            <a:ext cx="240000" cy="6858000"/>
          </a:xfrm>
          <a:prstGeom prst="rect">
            <a:avLst/>
          </a:prstGeom>
          <a:solidFill>
            <a:srgbClr val="01509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3200"/>
          </a:p>
        </p:txBody>
      </p:sp>
    </p:spTree>
    <p:extLst>
      <p:ext uri="{BB962C8B-B14F-4D97-AF65-F5344CB8AC3E}">
        <p14:creationId xmlns:p14="http://schemas.microsoft.com/office/powerpoint/2010/main" val="5777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609585" rtl="0" eaLnBrk="1" latinLnBrk="0" hangingPunct="1">
        <a:spcBef>
          <a:spcPct val="0"/>
        </a:spcBef>
        <a:buNone/>
        <a:defRPr sz="4800" b="1" i="0" kern="120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457189" indent="-457189" algn="l" defTabSz="609585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Arial"/>
          <a:ea typeface="+mn-ea"/>
          <a:cs typeface="Arial"/>
        </a:defRPr>
      </a:lvl1pPr>
      <a:lvl2pPr marL="990575" indent="-380990" algn="l" defTabSz="609585" rtl="0" eaLnBrk="1" latinLnBrk="0" hangingPunct="1">
        <a:spcBef>
          <a:spcPct val="20000"/>
        </a:spcBef>
        <a:buFont typeface="Arial"/>
        <a:buChar char="–"/>
        <a:defRPr sz="2667" kern="1200">
          <a:solidFill>
            <a:schemeClr val="tx1"/>
          </a:solidFill>
          <a:latin typeface="Arial"/>
          <a:ea typeface="+mn-ea"/>
          <a:cs typeface="Arial"/>
        </a:defRPr>
      </a:lvl2pPr>
      <a:lvl3pPr marL="1523962" indent="-304792" algn="l" defTabSz="609585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rial"/>
          <a:ea typeface="+mn-ea"/>
          <a:cs typeface="Arial"/>
        </a:defRPr>
      </a:lvl3pPr>
      <a:lvl4pPr marL="2133547" indent="-304792" algn="l" defTabSz="609585" rtl="0" eaLnBrk="1" latinLnBrk="0" hangingPunct="1">
        <a:spcBef>
          <a:spcPct val="20000"/>
        </a:spcBef>
        <a:buFont typeface="Arial"/>
        <a:buChar char="–"/>
        <a:defRPr sz="2133" kern="1200">
          <a:solidFill>
            <a:schemeClr val="tx1"/>
          </a:solidFill>
          <a:latin typeface="Arial"/>
          <a:ea typeface="+mn-ea"/>
          <a:cs typeface="Arial"/>
        </a:defRPr>
      </a:lvl4pPr>
      <a:lvl5pPr marL="2743131" indent="-304792" algn="l" defTabSz="609585" rtl="0" eaLnBrk="1" latinLnBrk="0" hangingPunct="1">
        <a:spcBef>
          <a:spcPct val="20000"/>
        </a:spcBef>
        <a:buFont typeface="Arial"/>
        <a:buChar char="»"/>
        <a:defRPr sz="1867" kern="1200">
          <a:solidFill>
            <a:schemeClr val="tx1"/>
          </a:solidFill>
          <a:latin typeface="Arial"/>
          <a:ea typeface="+mn-ea"/>
          <a:cs typeface="Arial"/>
        </a:defRPr>
      </a:lvl5pPr>
      <a:lvl6pPr marL="335271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920240" y="2103008"/>
            <a:ext cx="9809018" cy="1780482"/>
          </a:xfrm>
        </p:spPr>
        <p:txBody>
          <a:bodyPr>
            <a:normAutofit/>
          </a:bodyPr>
          <a:lstStyle/>
          <a:p>
            <a:pPr algn="ctr"/>
            <a:r>
              <a:rPr lang="en-US" altLang="nb-NO" sz="3200" dirty="0"/>
              <a:t>A</a:t>
            </a:r>
            <a:r>
              <a:rPr lang="ro-RO" altLang="nb-NO" sz="3200" dirty="0"/>
              <a:t>3</a:t>
            </a:r>
            <a:r>
              <a:rPr lang="en-US" altLang="nb-NO" sz="3200" dirty="0"/>
              <a:t>. Online meeting: course module on marine exploitation and organizational</a:t>
            </a:r>
            <a:r>
              <a:rPr lang="ro-RO" altLang="nb-NO" sz="3200" dirty="0"/>
              <a:t>,</a:t>
            </a:r>
            <a:r>
              <a:rPr lang="en-US" altLang="nb-NO" sz="3200" dirty="0"/>
              <a:t> Summer school and workshop details</a:t>
            </a:r>
            <a:endParaRPr lang="nb-NO" sz="3200" dirty="0"/>
          </a:p>
        </p:txBody>
      </p:sp>
      <p:sp>
        <p:nvSpPr>
          <p:cNvPr id="4" name="Undertittel 3"/>
          <p:cNvSpPr>
            <a:spLocks noGrp="1"/>
          </p:cNvSpPr>
          <p:nvPr>
            <p:ph type="subTitle" idx="1"/>
          </p:nvPr>
        </p:nvSpPr>
        <p:spPr>
          <a:xfrm>
            <a:off x="1486336" y="5481033"/>
            <a:ext cx="10304611" cy="670126"/>
          </a:xfrm>
        </p:spPr>
        <p:txBody>
          <a:bodyPr>
            <a:normAutofit/>
          </a:bodyPr>
          <a:lstStyle/>
          <a:p>
            <a:pPr algn="r">
              <a:defRPr/>
            </a:pPr>
            <a:r>
              <a:rPr lang="ro-RO" altLang="nb-NO" sz="2400" dirty="0">
                <a:solidFill>
                  <a:schemeClr val="tx1"/>
                </a:solidFill>
              </a:rPr>
              <a:t>09</a:t>
            </a:r>
            <a:r>
              <a:rPr lang="nb-NO" altLang="nb-NO" sz="2400" dirty="0">
                <a:solidFill>
                  <a:schemeClr val="tx1"/>
                </a:solidFill>
              </a:rPr>
              <a:t>.0</a:t>
            </a:r>
            <a:r>
              <a:rPr lang="ro-RO" altLang="nb-NO" sz="2400" dirty="0">
                <a:solidFill>
                  <a:schemeClr val="tx1"/>
                </a:solidFill>
              </a:rPr>
              <a:t>8</a:t>
            </a:r>
            <a:r>
              <a:rPr lang="nb-NO" altLang="nb-NO" sz="2400" dirty="0">
                <a:solidFill>
                  <a:schemeClr val="tx1"/>
                </a:solidFill>
              </a:rPr>
              <a:t>.202</a:t>
            </a:r>
            <a:r>
              <a:rPr lang="ro-RO" altLang="nb-NO" sz="2400" dirty="0">
                <a:solidFill>
                  <a:schemeClr val="tx1"/>
                </a:solidFill>
              </a:rPr>
              <a:t>2</a:t>
            </a:r>
            <a:endParaRPr lang="nb-NO" sz="3733" dirty="0">
              <a:solidFill>
                <a:schemeClr val="tx1"/>
              </a:solidFill>
            </a:endParaRPr>
          </a:p>
          <a:p>
            <a:pPr algn="r"/>
            <a:endParaRPr lang="nb-NO" dirty="0">
              <a:solidFill>
                <a:schemeClr val="tx1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671EEBF-3B82-0F32-DEB5-2CA27B762E97}"/>
              </a:ext>
            </a:extLst>
          </p:cNvPr>
          <p:cNvSpPr txBox="1"/>
          <p:nvPr/>
        </p:nvSpPr>
        <p:spPr>
          <a:xfrm>
            <a:off x="3044792" y="4015475"/>
            <a:ext cx="6102416" cy="6667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altLang="nb-NO" sz="3733" b="1" dirty="0"/>
              <a:t>-</a:t>
            </a:r>
            <a:r>
              <a:rPr lang="ro-RO" altLang="nb-NO" sz="3733" b="1" dirty="0"/>
              <a:t> </a:t>
            </a:r>
            <a:r>
              <a:rPr lang="en-US" altLang="nb-NO" sz="3733" b="1" dirty="0"/>
              <a:t>MARINTECH PROJECT -</a:t>
            </a:r>
            <a:endParaRPr lang="en-US" sz="3733" b="1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8DC9006-427A-9035-ECA2-25741C923525}"/>
              </a:ext>
            </a:extLst>
          </p:cNvPr>
          <p:cNvSpPr txBox="1"/>
          <p:nvPr/>
        </p:nvSpPr>
        <p:spPr>
          <a:xfrm>
            <a:off x="1803400" y="141601"/>
            <a:ext cx="9460346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nb-NO" sz="2400" b="1" dirty="0"/>
              <a:t>Romanian - Norwegian strategic cooperation in maritime higher education for enhancement human capital and knowledge base in field of marine intelligent technologies</a:t>
            </a:r>
            <a:endParaRPr lang="en-US" b="1" dirty="0"/>
          </a:p>
        </p:txBody>
      </p:sp>
      <p:pic>
        <p:nvPicPr>
          <p:cNvPr id="3" name="Picture 2" descr="About Us - SeaSAFER">
            <a:extLst>
              <a:ext uri="{FF2B5EF4-FFF2-40B4-BE49-F238E27FC236}">
                <a16:creationId xmlns:a16="http://schemas.microsoft.com/office/drawing/2014/main" id="{0072072D-9C64-7C23-531C-21C0C03FF7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455" y="1570158"/>
            <a:ext cx="1157791" cy="13295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1" descr="Logo&#10;&#10;Description automatically generated">
            <a:extLst>
              <a:ext uri="{FF2B5EF4-FFF2-40B4-BE49-F238E27FC236}">
                <a16:creationId xmlns:a16="http://schemas.microsoft.com/office/drawing/2014/main" id="{7AA850F8-719F-A162-FCBD-BF97B1FFA9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-310830" y="4240074"/>
            <a:ext cx="2170001" cy="9820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419026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68E9E6-F87C-C2C9-F0C4-C7C970E768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/>
              <a:t>Meeting 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5401F9-998B-55DB-15C8-008E461FC7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92837" y="1875972"/>
            <a:ext cx="9876539" cy="270328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o-RO" dirty="0"/>
              <a:t>1. </a:t>
            </a:r>
            <a:r>
              <a:rPr lang="en-US" dirty="0"/>
              <a:t>C</a:t>
            </a:r>
            <a:r>
              <a:rPr lang="ro-RO" dirty="0"/>
              <a:t>urriculum</a:t>
            </a:r>
            <a:r>
              <a:rPr lang="en-US" dirty="0"/>
              <a:t> </a:t>
            </a:r>
            <a:r>
              <a:rPr lang="ro-RO" dirty="0"/>
              <a:t>implementation;</a:t>
            </a:r>
            <a:r>
              <a:rPr lang="en-US" dirty="0"/>
              <a:t> </a:t>
            </a:r>
            <a:endParaRPr lang="ro-RO" dirty="0"/>
          </a:p>
          <a:p>
            <a:pPr marL="0" indent="0">
              <a:buNone/>
            </a:pPr>
            <a:r>
              <a:rPr lang="ro-RO" dirty="0"/>
              <a:t>2. C2- </a:t>
            </a:r>
            <a:r>
              <a:rPr lang="en-US" dirty="0"/>
              <a:t>Short-time Training Staff Academy </a:t>
            </a:r>
            <a:r>
              <a:rPr lang="ro-RO" dirty="0"/>
              <a:t>at NTNU;</a:t>
            </a:r>
          </a:p>
          <a:p>
            <a:pPr marL="0" indent="0">
              <a:buNone/>
            </a:pPr>
            <a:r>
              <a:rPr lang="ro-RO" dirty="0"/>
              <a:t>3. C5 – Joint summer school at NTNU;</a:t>
            </a:r>
          </a:p>
          <a:p>
            <a:pPr marL="0" indent="0">
              <a:buNone/>
            </a:pPr>
            <a:r>
              <a:rPr lang="ro-RO" dirty="0"/>
              <a:t>4. Workshop M1,M2;</a:t>
            </a:r>
          </a:p>
          <a:p>
            <a:pPr marL="0" indent="0">
              <a:buNone/>
            </a:pPr>
            <a:r>
              <a:rPr lang="ro-RO" dirty="0"/>
              <a:t>5. Discussion</a:t>
            </a:r>
          </a:p>
          <a:p>
            <a:pPr marL="0" indent="0">
              <a:buNone/>
            </a:pPr>
            <a:endParaRPr lang="ro-RO" dirty="0"/>
          </a:p>
        </p:txBody>
      </p:sp>
      <p:pic>
        <p:nvPicPr>
          <p:cNvPr id="4" name="Picture 3" descr="About Us - SeaSAFER">
            <a:extLst>
              <a:ext uri="{FF2B5EF4-FFF2-40B4-BE49-F238E27FC236}">
                <a16:creationId xmlns:a16="http://schemas.microsoft.com/office/drawing/2014/main" id="{5BD9D4DE-8D01-851E-2F4C-C2B4A4EEB4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455" y="1570158"/>
            <a:ext cx="1157791" cy="13295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1" descr="Logo&#10;&#10;Description automatically generated">
            <a:extLst>
              <a:ext uri="{FF2B5EF4-FFF2-40B4-BE49-F238E27FC236}">
                <a16:creationId xmlns:a16="http://schemas.microsoft.com/office/drawing/2014/main" id="{FD3EDA43-413F-633E-AFE8-80A5C2705C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-310830" y="4240074"/>
            <a:ext cx="2170001" cy="9820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311283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3E2052F-2E00-0647-B19A-8D6B92D003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2837" y="0"/>
            <a:ext cx="9876539" cy="1143000"/>
          </a:xfrm>
        </p:spPr>
        <p:txBody>
          <a:bodyPr>
            <a:normAutofit/>
          </a:bodyPr>
          <a:lstStyle/>
          <a:p>
            <a:r>
              <a:rPr lang="en-US" dirty="0"/>
              <a:t>Curriculum implementation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3161DF0C-575A-344D-84E3-EB0A6E84BC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92837" y="937420"/>
            <a:ext cx="10033106" cy="4983160"/>
          </a:xfrm>
        </p:spPr>
        <p:txBody>
          <a:bodyPr>
            <a:normAutofit/>
          </a:bodyPr>
          <a:lstStyle/>
          <a:p>
            <a:r>
              <a:rPr lang="nb-NO" dirty="0"/>
              <a:t>Participants: NTNU, </a:t>
            </a:r>
            <a:r>
              <a:rPr lang="ro-RO" dirty="0"/>
              <a:t>MBNA.</a:t>
            </a:r>
            <a:endParaRPr lang="nb-NO" dirty="0"/>
          </a:p>
          <a:p>
            <a:r>
              <a:rPr lang="en-US" dirty="0"/>
              <a:t>Course: "Intelligent technologies applied in the field of Oceanography and bathymetry</a:t>
            </a:r>
          </a:p>
          <a:p>
            <a:pPr marL="0" indent="0">
              <a:spcBef>
                <a:spcPts val="0"/>
              </a:spcBef>
              <a:buNone/>
            </a:pPr>
            <a:r>
              <a:rPr lang="ro-RO" dirty="0"/>
              <a:t>	</a:t>
            </a:r>
            <a:r>
              <a:rPr lang="en-US" sz="1800" dirty="0">
                <a:solidFill>
                  <a:srgbClr val="0070C0"/>
                </a:solidFill>
              </a:rPr>
              <a:t>Lecture: Prof. </a:t>
            </a:r>
            <a:r>
              <a:rPr lang="en-US" sz="1800" dirty="0" err="1">
                <a:solidFill>
                  <a:srgbClr val="0070C0"/>
                </a:solidFill>
              </a:rPr>
              <a:t>Bosneagu</a:t>
            </a:r>
            <a:r>
              <a:rPr lang="en-US" sz="1800" dirty="0">
                <a:solidFill>
                  <a:srgbClr val="0070C0"/>
                </a:solidFill>
              </a:rPr>
              <a:t> Romeo and prof. Dinu </a:t>
            </a:r>
            <a:r>
              <a:rPr lang="en-US" sz="1800" dirty="0" err="1">
                <a:solidFill>
                  <a:srgbClr val="0070C0"/>
                </a:solidFill>
              </a:rPr>
              <a:t>Atodiresei</a:t>
            </a:r>
            <a:endParaRPr lang="en-US" sz="1800" dirty="0">
              <a:solidFill>
                <a:srgbClr val="0070C0"/>
              </a:solidFill>
            </a:endParaRPr>
          </a:p>
          <a:p>
            <a:r>
              <a:rPr lang="en-US" dirty="0"/>
              <a:t>Course: </a:t>
            </a:r>
            <a:r>
              <a:rPr lang="ro-RO" dirty="0"/>
              <a:t>”</a:t>
            </a:r>
            <a:r>
              <a:rPr lang="en-US" dirty="0"/>
              <a:t>Machine learning applications in maritime industry</a:t>
            </a:r>
            <a:r>
              <a:rPr lang="ro-RO" dirty="0"/>
              <a:t>”;</a:t>
            </a:r>
          </a:p>
          <a:p>
            <a:pPr marL="0" indent="0">
              <a:buNone/>
            </a:pPr>
            <a:r>
              <a:rPr lang="ro-RO" sz="1800" dirty="0">
                <a:solidFill>
                  <a:srgbClr val="0070C0"/>
                </a:solidFill>
              </a:rPr>
              <a:t>           </a:t>
            </a:r>
            <a:r>
              <a:rPr lang="en-US" sz="1800" dirty="0">
                <a:solidFill>
                  <a:srgbClr val="0070C0"/>
                </a:solidFill>
              </a:rPr>
              <a:t>Lecture:</a:t>
            </a:r>
            <a:r>
              <a:rPr lang="ro-RO" sz="1800" dirty="0">
                <a:solidFill>
                  <a:srgbClr val="0070C0"/>
                </a:solidFill>
              </a:rPr>
              <a:t> </a:t>
            </a:r>
            <a:r>
              <a:rPr lang="en-US" sz="1800" dirty="0">
                <a:solidFill>
                  <a:srgbClr val="0070C0"/>
                </a:solidFill>
              </a:rPr>
              <a:t>Prof. </a:t>
            </a:r>
            <a:r>
              <a:rPr lang="en-US" sz="1800" dirty="0" err="1">
                <a:solidFill>
                  <a:srgbClr val="0070C0"/>
                </a:solidFill>
              </a:rPr>
              <a:t>Guoyuan</a:t>
            </a:r>
            <a:r>
              <a:rPr lang="en-US" sz="1800" dirty="0">
                <a:solidFill>
                  <a:srgbClr val="0070C0"/>
                </a:solidFill>
              </a:rPr>
              <a:t> Li</a:t>
            </a:r>
            <a:r>
              <a:rPr lang="ro-RO" sz="1800" dirty="0">
                <a:solidFill>
                  <a:srgbClr val="0070C0"/>
                </a:solidFill>
              </a:rPr>
              <a:t>; Prof. Peihua Han</a:t>
            </a:r>
          </a:p>
          <a:p>
            <a:r>
              <a:rPr lang="en-US" dirty="0"/>
              <a:t>Course:</a:t>
            </a:r>
            <a:r>
              <a:rPr lang="ro-RO" dirty="0"/>
              <a:t> ”</a:t>
            </a:r>
            <a:r>
              <a:rPr lang="en-US" dirty="0"/>
              <a:t>Practical applications in marine robotics</a:t>
            </a:r>
            <a:r>
              <a:rPr lang="ro-RO" dirty="0"/>
              <a:t>”</a:t>
            </a:r>
          </a:p>
          <a:p>
            <a:pPr marL="0" indent="0">
              <a:spcBef>
                <a:spcPts val="0"/>
              </a:spcBef>
              <a:buNone/>
            </a:pPr>
            <a:r>
              <a:rPr lang="ro-RO" sz="3200" dirty="0">
                <a:solidFill>
                  <a:srgbClr val="0070C0"/>
                </a:solidFill>
              </a:rPr>
              <a:t>	</a:t>
            </a:r>
            <a:r>
              <a:rPr lang="en-US" sz="1800" dirty="0">
                <a:solidFill>
                  <a:srgbClr val="0070C0"/>
                </a:solidFill>
              </a:rPr>
              <a:t>Lecture:</a:t>
            </a:r>
            <a:r>
              <a:rPr lang="ro-RO" sz="1800" dirty="0">
                <a:solidFill>
                  <a:srgbClr val="0070C0"/>
                </a:solidFill>
              </a:rPr>
              <a:t> </a:t>
            </a:r>
            <a:r>
              <a:rPr lang="en-US" sz="1800" dirty="0">
                <a:solidFill>
                  <a:srgbClr val="0070C0"/>
                </a:solidFill>
              </a:rPr>
              <a:t>Prof. </a:t>
            </a:r>
            <a:r>
              <a:rPr lang="en-US" sz="1800" dirty="0" err="1">
                <a:solidFill>
                  <a:srgbClr val="0070C0"/>
                </a:solidFill>
              </a:rPr>
              <a:t>Guoyuan</a:t>
            </a:r>
            <a:r>
              <a:rPr lang="en-US" sz="1800" dirty="0">
                <a:solidFill>
                  <a:srgbClr val="0070C0"/>
                </a:solidFill>
              </a:rPr>
              <a:t> Li</a:t>
            </a:r>
            <a:r>
              <a:rPr lang="ro-RO" sz="1800" dirty="0">
                <a:solidFill>
                  <a:srgbClr val="0070C0"/>
                </a:solidFill>
              </a:rPr>
              <a:t>; Prof. Motoyasu Kanazawa.</a:t>
            </a:r>
            <a:endParaRPr lang="en-US" sz="1800" dirty="0">
              <a:solidFill>
                <a:srgbClr val="0070C0"/>
              </a:solidFill>
            </a:endParaRPr>
          </a:p>
          <a:p>
            <a:pPr lvl="1"/>
            <a:endParaRPr lang="nb-NO" dirty="0"/>
          </a:p>
        </p:txBody>
      </p:sp>
      <p:pic>
        <p:nvPicPr>
          <p:cNvPr id="4" name="Picture 3" descr="About Us - SeaSAFER">
            <a:extLst>
              <a:ext uri="{FF2B5EF4-FFF2-40B4-BE49-F238E27FC236}">
                <a16:creationId xmlns:a16="http://schemas.microsoft.com/office/drawing/2014/main" id="{0FDBEF4B-450E-1420-3174-FF7440517D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455" y="1570158"/>
            <a:ext cx="1157791" cy="13295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1" descr="Logo&#10;&#10;Description automatically generated">
            <a:extLst>
              <a:ext uri="{FF2B5EF4-FFF2-40B4-BE49-F238E27FC236}">
                <a16:creationId xmlns:a16="http://schemas.microsoft.com/office/drawing/2014/main" id="{FB981483-1620-930E-5CDA-8217943799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-310830" y="4240074"/>
            <a:ext cx="2170001" cy="9820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326100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3E2052F-2E00-0647-B19A-8D6B92D003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</a:t>
            </a:r>
            <a:r>
              <a:rPr lang="ro-RO" dirty="0"/>
              <a:t>2</a:t>
            </a:r>
            <a:r>
              <a:rPr lang="en-US" dirty="0"/>
              <a:t>- </a:t>
            </a:r>
            <a:r>
              <a:rPr lang="ro-RO" dirty="0"/>
              <a:t>Joint staf</a:t>
            </a:r>
            <a:r>
              <a:rPr lang="en-US" dirty="0"/>
              <a:t> training </a:t>
            </a:r>
            <a:r>
              <a:rPr lang="ro-RO" dirty="0"/>
              <a:t>event </a:t>
            </a:r>
            <a:r>
              <a:rPr lang="en-US" dirty="0"/>
              <a:t>at </a:t>
            </a:r>
            <a:r>
              <a:rPr lang="ro-RO" dirty="0"/>
              <a:t>NTNU</a:t>
            </a:r>
            <a:endParaRPr lang="en-US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3161DF0C-575A-344D-84E3-EB0A6E84BC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92837" y="1817354"/>
            <a:ext cx="10141963" cy="2913742"/>
          </a:xfrm>
        </p:spPr>
        <p:txBody>
          <a:bodyPr>
            <a:normAutofit fontScale="77500" lnSpcReduction="20000"/>
          </a:bodyPr>
          <a:lstStyle/>
          <a:p>
            <a:r>
              <a:rPr lang="nb-NO" dirty="0"/>
              <a:t>Time: </a:t>
            </a:r>
            <a:r>
              <a:rPr lang="ro-RO" dirty="0"/>
              <a:t>September</a:t>
            </a:r>
            <a:r>
              <a:rPr lang="nb-NO" dirty="0"/>
              <a:t> </a:t>
            </a:r>
            <a:r>
              <a:rPr lang="ro-RO" dirty="0"/>
              <a:t>19 </a:t>
            </a:r>
            <a:r>
              <a:rPr lang="nb-NO" dirty="0"/>
              <a:t>– 2</a:t>
            </a:r>
            <a:r>
              <a:rPr lang="ro-RO" dirty="0"/>
              <a:t>3,</a:t>
            </a:r>
            <a:r>
              <a:rPr lang="nb-NO" dirty="0"/>
              <a:t> 2022</a:t>
            </a:r>
            <a:r>
              <a:rPr lang="ro-RO" dirty="0"/>
              <a:t>.</a:t>
            </a:r>
            <a:endParaRPr lang="nb-NO" dirty="0"/>
          </a:p>
          <a:p>
            <a:r>
              <a:rPr lang="nb-NO" dirty="0"/>
              <a:t>Place: </a:t>
            </a:r>
            <a:r>
              <a:rPr lang="ro-RO" dirty="0"/>
              <a:t>NTNU</a:t>
            </a:r>
            <a:r>
              <a:rPr lang="nb-NO" dirty="0"/>
              <a:t>, </a:t>
            </a:r>
            <a:r>
              <a:rPr lang="ro-RO" dirty="0"/>
              <a:t>Norwey </a:t>
            </a:r>
            <a:endParaRPr lang="nb-NO" dirty="0"/>
          </a:p>
          <a:p>
            <a:r>
              <a:rPr lang="en-US" dirty="0"/>
              <a:t>Participants: 5 teachers from NTNU</a:t>
            </a:r>
            <a:r>
              <a:rPr lang="ro-RO" dirty="0"/>
              <a:t> and </a:t>
            </a:r>
            <a:r>
              <a:rPr lang="en-US" dirty="0"/>
              <a:t>5 teachers from </a:t>
            </a:r>
            <a:r>
              <a:rPr lang="ro-RO" dirty="0"/>
              <a:t>MBNA.</a:t>
            </a:r>
            <a:endParaRPr lang="en-US" dirty="0"/>
          </a:p>
          <a:p>
            <a:r>
              <a:rPr lang="en-US" dirty="0"/>
              <a:t>Agenda</a:t>
            </a:r>
            <a:r>
              <a:rPr lang="ro-RO" dirty="0"/>
              <a:t>: </a:t>
            </a:r>
            <a:r>
              <a:rPr lang="ro-RO" altLang="ro-RO" dirty="0"/>
              <a:t>according to the description in the project;</a:t>
            </a:r>
          </a:p>
          <a:p>
            <a:r>
              <a:rPr lang="ro-RO" altLang="ro-RO" dirty="0"/>
              <a:t>Budget MBNA: individual support = 3.710 euro; travel =1.800 euro</a:t>
            </a:r>
          </a:p>
          <a:p>
            <a:r>
              <a:rPr lang="ro-RO" altLang="ro-RO" dirty="0"/>
              <a:t>Detail discussions.</a:t>
            </a:r>
          </a:p>
          <a:p>
            <a:pPr marL="0" indent="0">
              <a:buNone/>
            </a:pPr>
            <a:endParaRPr lang="en-US" dirty="0"/>
          </a:p>
          <a:p>
            <a:pPr marL="609585" lvl="1" indent="0">
              <a:buNone/>
            </a:pPr>
            <a:endParaRPr lang="en-US" dirty="0"/>
          </a:p>
          <a:p>
            <a:pPr marL="0" indent="0">
              <a:buNone/>
            </a:pPr>
            <a:endParaRPr lang="nb-NO" dirty="0"/>
          </a:p>
        </p:txBody>
      </p:sp>
      <p:pic>
        <p:nvPicPr>
          <p:cNvPr id="4" name="Picture 3" descr="About Us - SeaSAFER">
            <a:extLst>
              <a:ext uri="{FF2B5EF4-FFF2-40B4-BE49-F238E27FC236}">
                <a16:creationId xmlns:a16="http://schemas.microsoft.com/office/drawing/2014/main" id="{21BCD97E-17E5-93D0-800A-D218E35F08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455" y="1570158"/>
            <a:ext cx="1157791" cy="13295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1" descr="Logo&#10;&#10;Description automatically generated">
            <a:extLst>
              <a:ext uri="{FF2B5EF4-FFF2-40B4-BE49-F238E27FC236}">
                <a16:creationId xmlns:a16="http://schemas.microsoft.com/office/drawing/2014/main" id="{87E92094-5DD1-05C3-F684-E4327FBBB6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-310830" y="4240074"/>
            <a:ext cx="2170001" cy="9820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261273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3E2052F-2E00-0647-B19A-8D6B92D003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</a:t>
            </a:r>
            <a:r>
              <a:rPr lang="ro-RO" dirty="0"/>
              <a:t>5</a:t>
            </a:r>
            <a:r>
              <a:rPr lang="en-US" dirty="0"/>
              <a:t>- Joint Summer School</a:t>
            </a:r>
            <a:r>
              <a:rPr lang="ro-RO" dirty="0"/>
              <a:t> </a:t>
            </a:r>
            <a:r>
              <a:rPr lang="en-US" dirty="0"/>
              <a:t>at </a:t>
            </a:r>
            <a:r>
              <a:rPr lang="ro-RO" dirty="0"/>
              <a:t>NTNU</a:t>
            </a:r>
            <a:endParaRPr lang="en-US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3161DF0C-575A-344D-84E3-EB0A6E84BC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92837" y="1600202"/>
            <a:ext cx="9876539" cy="2913742"/>
          </a:xfrm>
        </p:spPr>
        <p:txBody>
          <a:bodyPr>
            <a:normAutofit fontScale="77500" lnSpcReduction="20000"/>
          </a:bodyPr>
          <a:lstStyle/>
          <a:p>
            <a:r>
              <a:rPr lang="nb-NO" dirty="0"/>
              <a:t>Time: </a:t>
            </a:r>
            <a:r>
              <a:rPr lang="ro-RO" dirty="0">
                <a:latin typeface="Open Sans" panose="020B0606030504020204" pitchFamily="34" charset="0"/>
              </a:rPr>
              <a:t>September 05-09, </a:t>
            </a:r>
            <a:r>
              <a:rPr lang="ro-RO" b="0" i="0" dirty="0">
                <a:effectLst/>
                <a:latin typeface="Open Sans" panose="020B0606030504020204" pitchFamily="34" charset="0"/>
              </a:rPr>
              <a:t>2022</a:t>
            </a:r>
          </a:p>
          <a:p>
            <a:r>
              <a:rPr lang="nb-NO" dirty="0"/>
              <a:t>Place: </a:t>
            </a:r>
            <a:r>
              <a:rPr lang="ro-RO" dirty="0"/>
              <a:t>NTNU</a:t>
            </a:r>
            <a:r>
              <a:rPr lang="nb-NO" dirty="0"/>
              <a:t>, </a:t>
            </a:r>
            <a:r>
              <a:rPr lang="ro-RO" dirty="0"/>
              <a:t>Norway </a:t>
            </a:r>
            <a:endParaRPr lang="nb-NO" dirty="0"/>
          </a:p>
          <a:p>
            <a:r>
              <a:rPr lang="en-US" dirty="0"/>
              <a:t>Participants: </a:t>
            </a:r>
            <a:r>
              <a:rPr lang="ro-RO" dirty="0"/>
              <a:t>10 students and 5 teacher </a:t>
            </a:r>
            <a:r>
              <a:rPr lang="en-US" dirty="0"/>
              <a:t>from NTNU</a:t>
            </a:r>
            <a:r>
              <a:rPr lang="ro-RO" dirty="0"/>
              <a:t> and 10 students and </a:t>
            </a:r>
            <a:r>
              <a:rPr lang="en-US" dirty="0"/>
              <a:t>5 teachers from </a:t>
            </a:r>
            <a:r>
              <a:rPr lang="ro-RO" dirty="0"/>
              <a:t>MBNA.</a:t>
            </a:r>
            <a:endParaRPr lang="en-US" dirty="0"/>
          </a:p>
          <a:p>
            <a:r>
              <a:rPr lang="en-US" dirty="0"/>
              <a:t>Agenda</a:t>
            </a:r>
            <a:r>
              <a:rPr lang="ro-RO" dirty="0"/>
              <a:t>: </a:t>
            </a:r>
            <a:r>
              <a:rPr kumimoji="0" lang="ro-RO" altLang="ro-RO" sz="32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according to the description in the </a:t>
            </a:r>
            <a:r>
              <a:rPr lang="ro-RO" altLang="ro-RO" dirty="0">
                <a:solidFill>
                  <a:srgbClr val="202124"/>
                </a:solidFill>
                <a:latin typeface="inherit"/>
              </a:rPr>
              <a:t>project;</a:t>
            </a:r>
          </a:p>
          <a:p>
            <a:r>
              <a:rPr lang="ro-RO" altLang="ro-RO" dirty="0">
                <a:solidFill>
                  <a:srgbClr val="202124"/>
                </a:solidFill>
                <a:latin typeface="inherit"/>
              </a:rPr>
              <a:t>Budget MBNA: teachers: individual support = 3.710 euro; travel =1.800 euro; students: individual support = 4060 euro; travel= 3600 euro</a:t>
            </a:r>
          </a:p>
          <a:p>
            <a:r>
              <a:rPr lang="ro-RO" altLang="ro-RO" dirty="0">
                <a:solidFill>
                  <a:srgbClr val="202124"/>
                </a:solidFill>
                <a:latin typeface="inherit"/>
              </a:rPr>
              <a:t>Detail discussions.</a:t>
            </a:r>
          </a:p>
          <a:p>
            <a:pPr marL="0" indent="0">
              <a:buNone/>
            </a:pPr>
            <a:endParaRPr lang="en-US" dirty="0"/>
          </a:p>
          <a:p>
            <a:pPr marL="609585" lvl="1" indent="0">
              <a:buNone/>
            </a:pPr>
            <a:endParaRPr lang="en-US" dirty="0"/>
          </a:p>
          <a:p>
            <a:pPr marL="0" indent="0">
              <a:buNone/>
            </a:pPr>
            <a:endParaRPr lang="nb-NO" dirty="0"/>
          </a:p>
        </p:txBody>
      </p:sp>
      <p:pic>
        <p:nvPicPr>
          <p:cNvPr id="4" name="Picture 3" descr="About Us - SeaSAFER">
            <a:extLst>
              <a:ext uri="{FF2B5EF4-FFF2-40B4-BE49-F238E27FC236}">
                <a16:creationId xmlns:a16="http://schemas.microsoft.com/office/drawing/2014/main" id="{21BCD97E-17E5-93D0-800A-D218E35F08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70" y="1570159"/>
            <a:ext cx="1157791" cy="13295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1" descr="Logo&#10;&#10;Description automatically generated">
            <a:extLst>
              <a:ext uri="{FF2B5EF4-FFF2-40B4-BE49-F238E27FC236}">
                <a16:creationId xmlns:a16="http://schemas.microsoft.com/office/drawing/2014/main" id="{87E92094-5DD1-05C3-F684-E4327FBBB6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-397915" y="4240075"/>
            <a:ext cx="2170001" cy="9820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208179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3E2052F-2E00-0647-B19A-8D6B92D003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</a:t>
            </a:r>
            <a:r>
              <a:rPr lang="ro-RO" dirty="0"/>
              <a:t>1</a:t>
            </a:r>
            <a:r>
              <a:rPr lang="en-US" dirty="0"/>
              <a:t> Workshop at NTNU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3161DF0C-575A-344D-84E3-EB0A6E84BC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92837" y="1410982"/>
            <a:ext cx="10156477" cy="4983160"/>
          </a:xfrm>
        </p:spPr>
        <p:txBody>
          <a:bodyPr>
            <a:normAutofit lnSpcReduction="10000"/>
          </a:bodyPr>
          <a:lstStyle/>
          <a:p>
            <a:r>
              <a:rPr lang="nb-NO" sz="2400" dirty="0"/>
              <a:t>Time: </a:t>
            </a:r>
            <a:r>
              <a:rPr lang="ro-RO" sz="2400" dirty="0"/>
              <a:t>27 September 2022</a:t>
            </a:r>
            <a:endParaRPr lang="nb-NO" sz="2400" dirty="0"/>
          </a:p>
          <a:p>
            <a:r>
              <a:rPr lang="nb-NO" sz="2400" dirty="0"/>
              <a:t>Place: NTNU, Norway</a:t>
            </a:r>
          </a:p>
          <a:p>
            <a:r>
              <a:rPr lang="en-US" sz="2400" dirty="0"/>
              <a:t>Participants: 20 participants from school and companies</a:t>
            </a:r>
            <a:r>
              <a:rPr lang="ro-RO" sz="2400" dirty="0"/>
              <a:t> from Norway/ MBNA staff project - online.</a:t>
            </a:r>
            <a:endParaRPr lang="en-US" sz="2400" dirty="0"/>
          </a:p>
          <a:p>
            <a:r>
              <a:rPr lang="en-US" sz="2400" dirty="0"/>
              <a:t>Topic</a:t>
            </a:r>
            <a:r>
              <a:rPr lang="ro-RO" sz="2400" dirty="0"/>
              <a:t>:</a:t>
            </a:r>
            <a:endParaRPr lang="en-US" sz="2400" dirty="0"/>
          </a:p>
          <a:p>
            <a:pPr lvl="1"/>
            <a:r>
              <a:rPr lang="en-US" sz="2400" dirty="0"/>
              <a:t>“Cooperation and partnerships between education and labor market on marine intelligent technologies in the North Sea area”</a:t>
            </a:r>
            <a:endParaRPr lang="ro-RO" sz="2400" dirty="0"/>
          </a:p>
          <a:p>
            <a:pPr marL="449263" lvl="1" indent="-379413">
              <a:buFont typeface="Arial" panose="020B0604020202020204" pitchFamily="34" charset="0"/>
              <a:buChar char="•"/>
            </a:pPr>
            <a:r>
              <a:rPr lang="en-US" sz="2400" dirty="0"/>
              <a:t>Agenda</a:t>
            </a:r>
            <a:r>
              <a:rPr lang="ro-RO" sz="2400" dirty="0"/>
              <a:t>: </a:t>
            </a:r>
            <a:r>
              <a:rPr lang="ro-RO" altLang="ro-RO" sz="2400" dirty="0">
                <a:solidFill>
                  <a:srgbClr val="202124"/>
                </a:solidFill>
                <a:latin typeface="inherit"/>
              </a:rPr>
              <a:t> - presentation courses modules</a:t>
            </a:r>
          </a:p>
          <a:p>
            <a:pPr marL="0" indent="0">
              <a:buNone/>
              <a:tabLst>
                <a:tab pos="536575" algn="l"/>
              </a:tabLst>
            </a:pPr>
            <a:r>
              <a:rPr lang="ro-RO" altLang="ro-RO" sz="2400" dirty="0">
                <a:solidFill>
                  <a:srgbClr val="202124"/>
                </a:solidFill>
                <a:latin typeface="inherit"/>
              </a:rPr>
              <a:t>			        -  presentation transnational meeting: C1 from MBNA, C2 and Summer school from NTNU; </a:t>
            </a:r>
          </a:p>
          <a:p>
            <a:pPr marL="0" indent="0">
              <a:buNone/>
              <a:tabLst>
                <a:tab pos="536575" algn="l"/>
              </a:tabLst>
            </a:pPr>
            <a:r>
              <a:rPr lang="ro-RO" sz="2400" dirty="0"/>
              <a:t>                    - </a:t>
            </a:r>
            <a:r>
              <a:rPr lang="en-US" sz="2400" dirty="0"/>
              <a:t>intelligent technology presentations in the North Sea area</a:t>
            </a:r>
            <a:r>
              <a:rPr lang="ro-RO" sz="2400" dirty="0"/>
              <a:t>.</a:t>
            </a:r>
          </a:p>
          <a:p>
            <a:r>
              <a:rPr lang="ro-RO" sz="2400" dirty="0"/>
              <a:t>Budget: 2000 euro.</a:t>
            </a:r>
            <a:endParaRPr lang="nb-NO" sz="2400" dirty="0"/>
          </a:p>
        </p:txBody>
      </p:sp>
      <p:pic>
        <p:nvPicPr>
          <p:cNvPr id="4" name="Picture 3" descr="About Us - SeaSAFER">
            <a:extLst>
              <a:ext uri="{FF2B5EF4-FFF2-40B4-BE49-F238E27FC236}">
                <a16:creationId xmlns:a16="http://schemas.microsoft.com/office/drawing/2014/main" id="{B25A6941-1001-1B46-5E79-407E5ED3D2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455" y="1570158"/>
            <a:ext cx="1157791" cy="13295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1" descr="Logo&#10;&#10;Description automatically generated">
            <a:extLst>
              <a:ext uri="{FF2B5EF4-FFF2-40B4-BE49-F238E27FC236}">
                <a16:creationId xmlns:a16="http://schemas.microsoft.com/office/drawing/2014/main" id="{19E65247-F1AC-0B36-70E7-946A1675BF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-310830" y="4240074"/>
            <a:ext cx="2170001" cy="9820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201154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3E2052F-2E00-0647-B19A-8D6B92D003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</a:t>
            </a:r>
            <a:r>
              <a:rPr lang="ro-RO" dirty="0"/>
              <a:t>2</a:t>
            </a:r>
            <a:r>
              <a:rPr lang="en-US" dirty="0"/>
              <a:t> Workshop at </a:t>
            </a:r>
            <a:r>
              <a:rPr lang="ro-RO" dirty="0"/>
              <a:t>MBNA</a:t>
            </a:r>
            <a:endParaRPr lang="en-US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3161DF0C-575A-344D-84E3-EB0A6E84BC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92837" y="1410982"/>
            <a:ext cx="10069392" cy="4983160"/>
          </a:xfrm>
        </p:spPr>
        <p:txBody>
          <a:bodyPr>
            <a:normAutofit lnSpcReduction="10000"/>
          </a:bodyPr>
          <a:lstStyle/>
          <a:p>
            <a:r>
              <a:rPr lang="nb-NO" sz="2400" dirty="0"/>
              <a:t>Time: </a:t>
            </a:r>
            <a:r>
              <a:rPr lang="ro-RO" sz="2400" dirty="0"/>
              <a:t>27 September 2022</a:t>
            </a:r>
            <a:endParaRPr lang="nb-NO" sz="2400" dirty="0"/>
          </a:p>
          <a:p>
            <a:r>
              <a:rPr lang="nb-NO" sz="2400" dirty="0"/>
              <a:t>Place: </a:t>
            </a:r>
            <a:r>
              <a:rPr lang="ro-RO" sz="2400" dirty="0"/>
              <a:t>MBNA</a:t>
            </a:r>
            <a:r>
              <a:rPr lang="nb-NO" sz="2400" dirty="0"/>
              <a:t>, </a:t>
            </a:r>
            <a:r>
              <a:rPr lang="ro-RO" sz="2400" dirty="0"/>
              <a:t>Romania</a:t>
            </a:r>
            <a:endParaRPr lang="nb-NO" sz="2400" dirty="0"/>
          </a:p>
          <a:p>
            <a:r>
              <a:rPr lang="en-US" sz="2400" dirty="0"/>
              <a:t>Participants: 20 participants from school and companies</a:t>
            </a:r>
            <a:r>
              <a:rPr lang="ro-RO" sz="2400" dirty="0"/>
              <a:t> from Romania/ NTNU staff project - online.</a:t>
            </a:r>
            <a:endParaRPr lang="en-US" sz="2400" dirty="0"/>
          </a:p>
          <a:p>
            <a:r>
              <a:rPr lang="en-US" sz="2400" dirty="0"/>
              <a:t>Topic</a:t>
            </a:r>
            <a:r>
              <a:rPr lang="ro-RO" sz="2400" dirty="0"/>
              <a:t>:</a:t>
            </a:r>
            <a:endParaRPr lang="en-US" sz="2400" dirty="0"/>
          </a:p>
          <a:p>
            <a:pPr lvl="1"/>
            <a:r>
              <a:rPr lang="en-US" sz="2400" dirty="0"/>
              <a:t>“Cooperation and partnerships between education and labor market on marine intelligent technologies in the </a:t>
            </a:r>
            <a:r>
              <a:rPr lang="ro-RO" sz="2400" dirty="0"/>
              <a:t>Black</a:t>
            </a:r>
            <a:r>
              <a:rPr lang="en-US" sz="2400" dirty="0"/>
              <a:t> Sea area”</a:t>
            </a:r>
            <a:endParaRPr lang="ro-RO" sz="2400" dirty="0"/>
          </a:p>
          <a:p>
            <a:pPr marL="449263" lvl="1" indent="-379413">
              <a:buFont typeface="Arial" panose="020B0604020202020204" pitchFamily="34" charset="0"/>
              <a:buChar char="•"/>
            </a:pPr>
            <a:r>
              <a:rPr lang="en-US" sz="2400" dirty="0"/>
              <a:t>Agenda</a:t>
            </a:r>
            <a:r>
              <a:rPr lang="ro-RO" sz="2400" dirty="0"/>
              <a:t>: </a:t>
            </a:r>
            <a:r>
              <a:rPr lang="ro-RO" altLang="ro-RO" sz="2400" dirty="0">
                <a:solidFill>
                  <a:srgbClr val="202124"/>
                </a:solidFill>
                <a:latin typeface="inherit"/>
              </a:rPr>
              <a:t> - presentation courses modules</a:t>
            </a:r>
          </a:p>
          <a:p>
            <a:pPr marL="0" indent="0">
              <a:buNone/>
              <a:tabLst>
                <a:tab pos="536575" algn="l"/>
              </a:tabLst>
            </a:pPr>
            <a:r>
              <a:rPr lang="ro-RO" altLang="ro-RO" sz="2400" dirty="0">
                <a:solidFill>
                  <a:srgbClr val="202124"/>
                </a:solidFill>
                <a:latin typeface="inherit"/>
              </a:rPr>
              <a:t>			        -  presentation transnational meeting: C1 from MBNA, C2 and Summer school from NTNU; </a:t>
            </a:r>
          </a:p>
          <a:p>
            <a:pPr marL="0" indent="0">
              <a:buNone/>
              <a:tabLst>
                <a:tab pos="536575" algn="l"/>
              </a:tabLst>
            </a:pPr>
            <a:r>
              <a:rPr lang="ro-RO" sz="2400" dirty="0"/>
              <a:t>				- </a:t>
            </a:r>
            <a:r>
              <a:rPr lang="en-US" sz="2400" dirty="0"/>
              <a:t>intelligent technology presentations in the </a:t>
            </a:r>
            <a:r>
              <a:rPr lang="ro-RO" sz="2400" dirty="0"/>
              <a:t>Black</a:t>
            </a:r>
            <a:r>
              <a:rPr lang="en-US" sz="2400" dirty="0"/>
              <a:t> Sea area</a:t>
            </a:r>
            <a:r>
              <a:rPr lang="ro-RO" sz="2400" dirty="0"/>
              <a:t>.</a:t>
            </a:r>
          </a:p>
          <a:p>
            <a:r>
              <a:rPr lang="ro-RO" sz="2400" dirty="0"/>
              <a:t>Budget: 2000 euro.</a:t>
            </a:r>
            <a:endParaRPr lang="nb-NO" sz="2400" dirty="0"/>
          </a:p>
        </p:txBody>
      </p:sp>
      <p:pic>
        <p:nvPicPr>
          <p:cNvPr id="4" name="Picture 3" descr="About Us - SeaSAFER">
            <a:extLst>
              <a:ext uri="{FF2B5EF4-FFF2-40B4-BE49-F238E27FC236}">
                <a16:creationId xmlns:a16="http://schemas.microsoft.com/office/drawing/2014/main" id="{B25A6941-1001-1B46-5E79-407E5ED3D2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455" y="1570158"/>
            <a:ext cx="1157791" cy="13295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1" descr="Logo&#10;&#10;Description automatically generated">
            <a:extLst>
              <a:ext uri="{FF2B5EF4-FFF2-40B4-BE49-F238E27FC236}">
                <a16:creationId xmlns:a16="http://schemas.microsoft.com/office/drawing/2014/main" id="{19E65247-F1AC-0B36-70E7-946A1675BF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-310830" y="4240074"/>
            <a:ext cx="2170001" cy="9820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903520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796</TotalTime>
  <Words>512</Words>
  <Application>Microsoft Office PowerPoint</Application>
  <PresentationFormat>Widescreen</PresentationFormat>
  <Paragraphs>68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inherit</vt:lpstr>
      <vt:lpstr>Open Sans</vt:lpstr>
      <vt:lpstr>Office-tema</vt:lpstr>
      <vt:lpstr>A3. Online meeting: course module on marine exploitation and organizational, Summer school and workshop details</vt:lpstr>
      <vt:lpstr>Meeting agenda</vt:lpstr>
      <vt:lpstr>Curriculum implementation</vt:lpstr>
      <vt:lpstr>C2- Joint staf training event at NTNU</vt:lpstr>
      <vt:lpstr>C5- Joint Summer School at NTNU</vt:lpstr>
      <vt:lpstr>M1 Workshop at NTNU</vt:lpstr>
      <vt:lpstr>M2 Workshop at MBNA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“Protocols and Standards for Simulation and Co-simulation”  For Demanding Maritime Operations</dc:title>
  <dc:creator>Lars Ivar Hatledal</dc:creator>
  <cp:lastModifiedBy>Doru Cosofret</cp:lastModifiedBy>
  <cp:revision>86</cp:revision>
  <cp:lastPrinted>2023-03-21T13:16:18Z</cp:lastPrinted>
  <dcterms:created xsi:type="dcterms:W3CDTF">2021-03-10T10:27:20Z</dcterms:created>
  <dcterms:modified xsi:type="dcterms:W3CDTF">2023-03-24T20:46:55Z</dcterms:modified>
</cp:coreProperties>
</file>