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4" r:id="rId2"/>
    <p:sldId id="631" r:id="rId3"/>
    <p:sldId id="620" r:id="rId4"/>
    <p:sldId id="622" r:id="rId5"/>
    <p:sldId id="623" r:id="rId6"/>
  </p:sldIdLst>
  <p:sldSz cx="12192000" cy="6858000"/>
  <p:notesSz cx="7315200" cy="9601200"/>
  <p:defaultTextStyle>
    <a:defPPr>
      <a:defRPr lang="nb-NO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09E"/>
    <a:srgbClr val="DCE6F2"/>
    <a:srgbClr val="E9EDF4"/>
    <a:srgbClr val="D0D8E8"/>
    <a:srgbClr val="01509F"/>
    <a:srgbClr val="668DB2"/>
    <a:srgbClr val="1F497D"/>
    <a:srgbClr val="FF6600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Mørk stil 1 – uthev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6205" autoAdjust="0"/>
  </p:normalViewPr>
  <p:slideViewPr>
    <p:cSldViewPr snapToGrid="0" snapToObjects="1">
      <p:cViewPr varScale="1">
        <p:scale>
          <a:sx n="88" d="100"/>
          <a:sy n="88" d="100"/>
        </p:scale>
        <p:origin x="92" y="4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CFED46-6D01-4D3B-859E-E734F5F8F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B1906-5BC2-4DF2-80F4-78F5CA8C59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DA6E97A-F905-4D56-B736-2E21CF6B1A9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0FD5E-E0B7-4833-B5B2-91EA68E91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asdasdasd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76E92-EFD5-41BC-AAAF-015132CAEA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D58D571-CBF2-4CE3-B877-467DD784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272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DF347DE-B39C-4F48-A4DA-22382F99CD4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asdasdasd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71EE1D-63D4-4EB8-8767-0D9156C7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93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1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asdasdasd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1EE1D-63D4-4EB8-8767-0D9156C73A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86337" y="2677415"/>
            <a:ext cx="10363200" cy="901095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6337" y="3645155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54667" y="274639"/>
            <a:ext cx="7281333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8"/>
            <a:ext cx="1336432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333" b="1" i="0" smtClean="0">
                <a:latin typeface="Arial"/>
                <a:cs typeface="Arial"/>
              </a:rPr>
              <a:pPr algn="ctr"/>
              <a:t>‹#›</a:t>
            </a:fld>
            <a:endParaRPr lang="nb-NO" sz="1333" b="1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0587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10587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460735" y="274639"/>
            <a:ext cx="9876539" cy="114300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486283" y="1600201"/>
            <a:ext cx="489046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7074283" y="1600201"/>
            <a:ext cx="4898591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412697" y="274639"/>
            <a:ext cx="987653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426235" y="1535113"/>
            <a:ext cx="50225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426235" y="2174875"/>
            <a:ext cx="502255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010003" y="1535113"/>
            <a:ext cx="50829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7010003" y="2174875"/>
            <a:ext cx="5082959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366190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5523322" y="273052"/>
            <a:ext cx="6353445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66190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92837" y="274639"/>
            <a:ext cx="98765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2837" y="1600201"/>
            <a:ext cx="98765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0" y="0"/>
            <a:ext cx="860803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00803" y="1"/>
            <a:ext cx="240000" cy="6858000"/>
          </a:xfrm>
          <a:prstGeom prst="rect">
            <a:avLst/>
          </a:prstGeom>
          <a:solidFill>
            <a:srgbClr val="01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240000" cy="6858000"/>
          </a:xfrm>
          <a:prstGeom prst="rect">
            <a:avLst/>
          </a:prstGeom>
          <a:solidFill>
            <a:srgbClr val="01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48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20240" y="2103008"/>
            <a:ext cx="9809018" cy="17804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nb-NO" sz="3200" dirty="0"/>
              <a:t>A</a:t>
            </a:r>
            <a:r>
              <a:rPr lang="ro-RO" altLang="nb-NO" sz="3200" dirty="0"/>
              <a:t>2</a:t>
            </a:r>
            <a:r>
              <a:rPr lang="en-US" altLang="nb-NO" sz="3200" dirty="0"/>
              <a:t>. “Online meeting:</a:t>
            </a:r>
            <a:r>
              <a:rPr lang="ro-RO" altLang="nb-NO" sz="3200" dirty="0"/>
              <a:t> </a:t>
            </a:r>
            <a:r>
              <a:rPr lang="en-US" altLang="nb-NO" sz="3200" dirty="0"/>
              <a:t>”Joint mobilities, virtual platform and Course module on robotics and marine exploitation:  Modern applications in marine robotics”</a:t>
            </a:r>
            <a:endParaRPr lang="nb-NO" sz="3200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486336" y="5481033"/>
            <a:ext cx="10304611" cy="67012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o-RO" altLang="nb-NO" sz="2400" dirty="0">
                <a:solidFill>
                  <a:schemeClr val="tx1"/>
                </a:solidFill>
              </a:rPr>
              <a:t>14</a:t>
            </a:r>
            <a:r>
              <a:rPr lang="nb-NO" altLang="nb-NO" sz="2400" dirty="0">
                <a:solidFill>
                  <a:schemeClr val="tx1"/>
                </a:solidFill>
              </a:rPr>
              <a:t>.0</a:t>
            </a:r>
            <a:r>
              <a:rPr lang="ro-RO" altLang="nb-NO" sz="2400" dirty="0">
                <a:solidFill>
                  <a:schemeClr val="tx1"/>
                </a:solidFill>
              </a:rPr>
              <a:t>4</a:t>
            </a:r>
            <a:r>
              <a:rPr lang="nb-NO" altLang="nb-NO" sz="2400" dirty="0">
                <a:solidFill>
                  <a:schemeClr val="tx1"/>
                </a:solidFill>
              </a:rPr>
              <a:t>.202</a:t>
            </a:r>
            <a:r>
              <a:rPr lang="ro-RO" altLang="nb-NO" sz="2400" dirty="0">
                <a:solidFill>
                  <a:schemeClr val="tx1"/>
                </a:solidFill>
              </a:rPr>
              <a:t>2</a:t>
            </a:r>
            <a:endParaRPr lang="nb-NO" sz="3733" dirty="0">
              <a:solidFill>
                <a:schemeClr val="tx1"/>
              </a:solidFill>
            </a:endParaRPr>
          </a:p>
          <a:p>
            <a:pPr algn="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1EEBF-3B82-0F32-DEB5-2CA27B762E97}"/>
              </a:ext>
            </a:extLst>
          </p:cNvPr>
          <p:cNvSpPr txBox="1"/>
          <p:nvPr/>
        </p:nvSpPr>
        <p:spPr>
          <a:xfrm>
            <a:off x="3044792" y="4015475"/>
            <a:ext cx="6102416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nb-NO" sz="3733" b="1" dirty="0"/>
              <a:t>-</a:t>
            </a:r>
            <a:r>
              <a:rPr lang="ro-RO" altLang="nb-NO" sz="3733" b="1" dirty="0"/>
              <a:t> </a:t>
            </a:r>
            <a:r>
              <a:rPr lang="en-US" altLang="nb-NO" sz="3733" b="1" dirty="0"/>
              <a:t>MARINTECH PROJECT -</a:t>
            </a:r>
            <a:endParaRPr lang="en-US" sz="3733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C9006-427A-9035-ECA2-25741C923525}"/>
              </a:ext>
            </a:extLst>
          </p:cNvPr>
          <p:cNvSpPr txBox="1"/>
          <p:nvPr/>
        </p:nvSpPr>
        <p:spPr>
          <a:xfrm>
            <a:off x="1803400" y="141601"/>
            <a:ext cx="94603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nb-NO" sz="2400" b="1" dirty="0"/>
              <a:t>Romanian - Norwegian strategic cooperation in maritime higher education for enhancement human capital and knowledge base in field of marine intelligent technologies</a:t>
            </a:r>
            <a:endParaRPr lang="en-US" b="1" dirty="0"/>
          </a:p>
        </p:txBody>
      </p:sp>
      <p:pic>
        <p:nvPicPr>
          <p:cNvPr id="3" name="Picture 2" descr="About Us - SeaSAFER">
            <a:extLst>
              <a:ext uri="{FF2B5EF4-FFF2-40B4-BE49-F238E27FC236}">
                <a16:creationId xmlns:a16="http://schemas.microsoft.com/office/drawing/2014/main" id="{0072072D-9C64-7C23-531C-21C0C03FF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7AA850F8-719F-A162-FCBD-BF97B1FFA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90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8E9E6-F87C-C2C9-F0C4-C7C970E7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401F9-998B-55DB-15C8-008E461FC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875972"/>
            <a:ext cx="9876539" cy="2703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1. </a:t>
            </a:r>
            <a:r>
              <a:rPr lang="en-US" dirty="0"/>
              <a:t>C</a:t>
            </a:r>
            <a:r>
              <a:rPr lang="ro-RO" dirty="0"/>
              <a:t>urriculum</a:t>
            </a:r>
            <a:r>
              <a:rPr lang="en-US" dirty="0"/>
              <a:t> </a:t>
            </a:r>
            <a:r>
              <a:rPr lang="ro-RO" dirty="0"/>
              <a:t>implementation</a:t>
            </a:r>
            <a:r>
              <a:rPr lang="en-US" dirty="0"/>
              <a:t> </a:t>
            </a:r>
            <a:r>
              <a:rPr lang="ro-RO" dirty="0"/>
              <a:t>stage;</a:t>
            </a:r>
          </a:p>
          <a:p>
            <a:pPr marL="0" indent="0">
              <a:buNone/>
            </a:pPr>
            <a:r>
              <a:rPr lang="ro-RO" dirty="0"/>
              <a:t>2. </a:t>
            </a:r>
            <a:r>
              <a:rPr lang="en-US" dirty="0"/>
              <a:t>VTP Platform implementation stage</a:t>
            </a:r>
            <a:r>
              <a:rPr lang="ro-RO" dirty="0"/>
              <a:t>;</a:t>
            </a:r>
          </a:p>
          <a:p>
            <a:pPr marL="0" indent="0">
              <a:buNone/>
            </a:pPr>
            <a:r>
              <a:rPr lang="ro-RO" dirty="0"/>
              <a:t>3. </a:t>
            </a:r>
            <a:r>
              <a:rPr lang="en-US" dirty="0"/>
              <a:t>C1</a:t>
            </a:r>
            <a:r>
              <a:rPr lang="ro-RO" dirty="0"/>
              <a:t>- </a:t>
            </a:r>
            <a:r>
              <a:rPr lang="en-US" dirty="0"/>
              <a:t>Short-time </a:t>
            </a:r>
            <a:r>
              <a:rPr lang="ro-RO" dirty="0"/>
              <a:t>training Staff Academy</a:t>
            </a:r>
            <a:r>
              <a:rPr lang="en-US" dirty="0"/>
              <a:t> </a:t>
            </a:r>
            <a:r>
              <a:rPr lang="ro-RO" dirty="0"/>
              <a:t>at MBNA;</a:t>
            </a:r>
            <a:r>
              <a:rPr lang="en-US" dirty="0"/>
              <a:t> </a:t>
            </a:r>
            <a:endParaRPr lang="ro-RO" dirty="0"/>
          </a:p>
          <a:p>
            <a:pPr marL="0" indent="0">
              <a:buNone/>
            </a:pPr>
            <a:r>
              <a:rPr lang="ro-RO" dirty="0"/>
              <a:t>4. Discussion</a:t>
            </a:r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5BD9D4DE-8D01-851E-2F4C-C2B4A4EEB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FD3EDA43-413F-633E-AFE8-80A5C2705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12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7" y="0"/>
            <a:ext cx="987653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Curriculum implementation stage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937420"/>
            <a:ext cx="10033106" cy="4983160"/>
          </a:xfrm>
        </p:spPr>
        <p:txBody>
          <a:bodyPr>
            <a:normAutofit fontScale="92500"/>
          </a:bodyPr>
          <a:lstStyle/>
          <a:p>
            <a:r>
              <a:rPr lang="ro-RO" dirty="0"/>
              <a:t>D</a:t>
            </a:r>
            <a:r>
              <a:rPr lang="en-US" dirty="0" err="1"/>
              <a:t>eadline</a:t>
            </a:r>
            <a:r>
              <a:rPr lang="en-US" dirty="0"/>
              <a:t>: August 3, 202</a:t>
            </a:r>
            <a:r>
              <a:rPr lang="ro-RO" dirty="0"/>
              <a:t>2.</a:t>
            </a:r>
          </a:p>
          <a:p>
            <a:r>
              <a:rPr lang="nb-NO" dirty="0"/>
              <a:t>Participants: NTNU, </a:t>
            </a:r>
            <a:r>
              <a:rPr lang="ro-RO" dirty="0"/>
              <a:t>MBNA.</a:t>
            </a:r>
            <a:endParaRPr lang="nb-NO" dirty="0"/>
          </a:p>
          <a:p>
            <a:r>
              <a:rPr lang="en-US" dirty="0"/>
              <a:t>Course level: "Intelligent technologies applied in the field of Oceanography and bathymetry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dirty="0"/>
              <a:t>	</a:t>
            </a:r>
            <a:r>
              <a:rPr lang="en-US" sz="1800" dirty="0">
                <a:solidFill>
                  <a:srgbClr val="0070C0"/>
                </a:solidFill>
              </a:rPr>
              <a:t>Lecture: Prof. </a:t>
            </a:r>
            <a:r>
              <a:rPr lang="en-US" sz="1800" dirty="0" err="1">
                <a:solidFill>
                  <a:srgbClr val="0070C0"/>
                </a:solidFill>
              </a:rPr>
              <a:t>Bosneagu</a:t>
            </a:r>
            <a:r>
              <a:rPr lang="en-US" sz="1800" dirty="0">
                <a:solidFill>
                  <a:srgbClr val="0070C0"/>
                </a:solidFill>
              </a:rPr>
              <a:t> Romeo and prof. Dinu </a:t>
            </a:r>
            <a:r>
              <a:rPr lang="en-US" sz="1800" dirty="0" err="1">
                <a:solidFill>
                  <a:srgbClr val="0070C0"/>
                </a:solidFill>
              </a:rPr>
              <a:t>Atodiresei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dirty="0"/>
              <a:t>Course level: </a:t>
            </a:r>
            <a:r>
              <a:rPr lang="ro-RO" dirty="0"/>
              <a:t>”</a:t>
            </a:r>
            <a:r>
              <a:rPr lang="en-US" dirty="0"/>
              <a:t>Machine learning applications in maritime industry</a:t>
            </a:r>
            <a:r>
              <a:rPr lang="ro-RO" dirty="0"/>
              <a:t>”;</a:t>
            </a:r>
          </a:p>
          <a:p>
            <a:pPr marL="0" indent="0">
              <a:buNone/>
            </a:pPr>
            <a:r>
              <a:rPr lang="ro-RO" sz="1800" dirty="0">
                <a:solidFill>
                  <a:srgbClr val="0070C0"/>
                </a:solidFill>
              </a:rPr>
              <a:t>           </a:t>
            </a:r>
            <a:r>
              <a:rPr lang="en-US" sz="1800" dirty="0">
                <a:solidFill>
                  <a:srgbClr val="0070C0"/>
                </a:solidFill>
              </a:rPr>
              <a:t>Lecture:</a:t>
            </a:r>
            <a:r>
              <a:rPr lang="ro-RO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Prof. </a:t>
            </a:r>
            <a:r>
              <a:rPr lang="en-US" sz="1800" dirty="0" err="1">
                <a:solidFill>
                  <a:srgbClr val="0070C0"/>
                </a:solidFill>
              </a:rPr>
              <a:t>Guoyuan</a:t>
            </a:r>
            <a:r>
              <a:rPr lang="en-US" sz="1800" dirty="0">
                <a:solidFill>
                  <a:srgbClr val="0070C0"/>
                </a:solidFill>
              </a:rPr>
              <a:t> Li</a:t>
            </a:r>
            <a:r>
              <a:rPr lang="ro-RO" sz="1800" dirty="0">
                <a:solidFill>
                  <a:srgbClr val="0070C0"/>
                </a:solidFill>
              </a:rPr>
              <a:t>; Prof. Peihua Han</a:t>
            </a:r>
          </a:p>
          <a:p>
            <a:r>
              <a:rPr lang="en-US" dirty="0"/>
              <a:t>Course level:</a:t>
            </a:r>
            <a:r>
              <a:rPr lang="ro-RO" dirty="0"/>
              <a:t> ”</a:t>
            </a:r>
            <a:r>
              <a:rPr lang="en-US" dirty="0"/>
              <a:t>Practical applications in marine robotics</a:t>
            </a:r>
            <a:r>
              <a:rPr lang="ro-RO" dirty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ro-RO" sz="3200" dirty="0">
                <a:solidFill>
                  <a:srgbClr val="0070C0"/>
                </a:solidFill>
              </a:rPr>
              <a:t>	</a:t>
            </a:r>
            <a:r>
              <a:rPr lang="en-US" sz="1800" dirty="0">
                <a:solidFill>
                  <a:srgbClr val="0070C0"/>
                </a:solidFill>
              </a:rPr>
              <a:t>Lecture:</a:t>
            </a:r>
            <a:r>
              <a:rPr lang="ro-RO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Prof. </a:t>
            </a:r>
            <a:r>
              <a:rPr lang="en-US" sz="1800" dirty="0" err="1">
                <a:solidFill>
                  <a:srgbClr val="0070C0"/>
                </a:solidFill>
              </a:rPr>
              <a:t>Guoyuan</a:t>
            </a:r>
            <a:r>
              <a:rPr lang="en-US" sz="1800" dirty="0">
                <a:solidFill>
                  <a:srgbClr val="0070C0"/>
                </a:solidFill>
              </a:rPr>
              <a:t> Li</a:t>
            </a:r>
            <a:r>
              <a:rPr lang="ro-RO" sz="1800" dirty="0">
                <a:solidFill>
                  <a:srgbClr val="0070C0"/>
                </a:solidFill>
              </a:rPr>
              <a:t>; Prof. Motoyasu Kanazawa.</a:t>
            </a:r>
            <a:endParaRPr lang="en-US" sz="1800" dirty="0">
              <a:solidFill>
                <a:srgbClr val="0070C0"/>
              </a:solidFill>
            </a:endParaRPr>
          </a:p>
          <a:p>
            <a:pPr lvl="1"/>
            <a:endParaRPr lang="nb-N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0FDBEF4B-450E-1420-3174-FF744051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FB981483-1620-930E-5CDA-821794379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61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VTP Platform implementation stage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600201"/>
            <a:ext cx="10221792" cy="4983160"/>
          </a:xfrm>
        </p:spPr>
        <p:txBody>
          <a:bodyPr>
            <a:normAutofit/>
          </a:bodyPr>
          <a:lstStyle/>
          <a:p>
            <a:r>
              <a:rPr lang="nb-NO" dirty="0"/>
              <a:t>Deadline: </a:t>
            </a:r>
            <a:endParaRPr lang="ro-RO" dirty="0"/>
          </a:p>
          <a:p>
            <a:pPr marL="0" indent="0">
              <a:buNone/>
            </a:pPr>
            <a:r>
              <a:rPr lang="ro-RO" dirty="0"/>
              <a:t>	- </a:t>
            </a:r>
            <a:r>
              <a:rPr lang="en-US" dirty="0">
                <a:solidFill>
                  <a:srgbClr val="202124"/>
                </a:solidFill>
                <a:latin typeface="inherit"/>
              </a:rPr>
              <a:t>the operation of the platform</a:t>
            </a:r>
            <a:r>
              <a:rPr lang="ro-RO" dirty="0">
                <a:solidFill>
                  <a:srgbClr val="202124"/>
                </a:solidFill>
                <a:latin typeface="inherit"/>
              </a:rPr>
              <a:t>: </a:t>
            </a:r>
            <a:r>
              <a:rPr lang="nb-NO" dirty="0">
                <a:solidFill>
                  <a:srgbClr val="202124"/>
                </a:solidFill>
                <a:latin typeface="inherit"/>
              </a:rPr>
              <a:t>July 30, 202</a:t>
            </a:r>
            <a:r>
              <a:rPr lang="ro-RO" dirty="0">
                <a:solidFill>
                  <a:srgbClr val="202124"/>
                </a:solidFill>
                <a:latin typeface="inherit"/>
              </a:rPr>
              <a:t>2;</a:t>
            </a:r>
          </a:p>
          <a:p>
            <a:pPr marL="0" indent="0">
              <a:buNone/>
            </a:pPr>
            <a:r>
              <a:rPr lang="ro-RO" dirty="0"/>
              <a:t>	- </a:t>
            </a:r>
            <a:r>
              <a:rPr kumimoji="0" lang="ro-RO" altLang="ro-R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monitoring the operation of the platform</a:t>
            </a:r>
            <a:r>
              <a:rPr kumimoji="0" lang="ro-RO" altLang="ro-RO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:</a:t>
            </a:r>
            <a:r>
              <a:rPr lang="ro-RO" sz="2400" dirty="0"/>
              <a:t>: </a:t>
            </a:r>
            <a:r>
              <a:rPr lang="nb-NO" sz="2400" dirty="0"/>
              <a:t>July 30, 202</a:t>
            </a:r>
            <a:r>
              <a:rPr lang="ro-RO" sz="2400" dirty="0"/>
              <a:t>3;</a:t>
            </a:r>
          </a:p>
          <a:p>
            <a:pPr marL="0" indent="0">
              <a:buNone/>
            </a:pPr>
            <a:endParaRPr kumimoji="0" lang="ro-RO" altLang="ro-RO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nb-NO" dirty="0"/>
              <a:t>Participants: </a:t>
            </a:r>
            <a:r>
              <a:rPr lang="ro-RO" dirty="0"/>
              <a:t>MBNA</a:t>
            </a:r>
            <a:r>
              <a:rPr lang="nb-NO" dirty="0"/>
              <a:t> </a:t>
            </a:r>
            <a:r>
              <a:rPr lang="ro-RO" dirty="0"/>
              <a:t>, NTNU</a:t>
            </a:r>
            <a:endParaRPr lang="nb-NO" dirty="0"/>
          </a:p>
          <a:p>
            <a:r>
              <a:rPr lang="nb-NO" dirty="0"/>
              <a:t>Lecture: Prof. Bautu Andrei</a:t>
            </a:r>
            <a:r>
              <a:rPr lang="ro-RO" dirty="0"/>
              <a:t>, Prof. Cosofret Doru</a:t>
            </a:r>
            <a:endParaRPr lang="nb-N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461AF174-15DE-A7F9-732D-72509EF6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A0A81AC4-63A6-6F04-31EE-2397BF23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93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C1- </a:t>
            </a:r>
            <a:r>
              <a:rPr lang="ro-RO" dirty="0"/>
              <a:t>Joint staf</a:t>
            </a:r>
            <a:r>
              <a:rPr lang="en-US" dirty="0"/>
              <a:t> training </a:t>
            </a:r>
            <a:r>
              <a:rPr lang="ro-RO" dirty="0"/>
              <a:t>event </a:t>
            </a:r>
            <a:r>
              <a:rPr lang="en-US" dirty="0"/>
              <a:t>at MBNA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37" y="1600202"/>
            <a:ext cx="9876539" cy="2913742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Time: May 16</a:t>
            </a:r>
            <a:r>
              <a:rPr lang="ro-RO" dirty="0"/>
              <a:t> </a:t>
            </a:r>
            <a:r>
              <a:rPr lang="nb-NO" dirty="0"/>
              <a:t>– 20</a:t>
            </a:r>
            <a:r>
              <a:rPr lang="ro-RO" dirty="0"/>
              <a:t>,</a:t>
            </a:r>
            <a:r>
              <a:rPr lang="nb-NO" dirty="0"/>
              <a:t> 2022</a:t>
            </a:r>
            <a:r>
              <a:rPr lang="ro-RO" dirty="0"/>
              <a:t>.</a:t>
            </a:r>
            <a:endParaRPr lang="nb-NO" dirty="0"/>
          </a:p>
          <a:p>
            <a:r>
              <a:rPr lang="nb-NO" dirty="0"/>
              <a:t>Place: MBNA, Romania</a:t>
            </a:r>
          </a:p>
          <a:p>
            <a:r>
              <a:rPr lang="en-US" dirty="0"/>
              <a:t>Participants: 5 teachers from NTNU</a:t>
            </a:r>
            <a:r>
              <a:rPr lang="ro-RO" dirty="0"/>
              <a:t> and </a:t>
            </a:r>
            <a:r>
              <a:rPr lang="en-US" dirty="0"/>
              <a:t>5 teachers from </a:t>
            </a:r>
            <a:r>
              <a:rPr lang="ro-RO" dirty="0"/>
              <a:t>MBNA.</a:t>
            </a:r>
            <a:endParaRPr lang="en-US" dirty="0"/>
          </a:p>
          <a:p>
            <a:r>
              <a:rPr lang="en-US" dirty="0"/>
              <a:t>Agenda</a:t>
            </a:r>
            <a:r>
              <a:rPr lang="ro-RO" dirty="0"/>
              <a:t>: </a:t>
            </a:r>
            <a:r>
              <a:rPr kumimoji="0" lang="ro-RO" altLang="ro-R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according to the description in the </a:t>
            </a:r>
            <a:r>
              <a:rPr lang="ro-RO" altLang="ro-RO" dirty="0">
                <a:solidFill>
                  <a:srgbClr val="202124"/>
                </a:solidFill>
                <a:latin typeface="inherit"/>
              </a:rPr>
              <a:t>project;</a:t>
            </a:r>
          </a:p>
          <a:p>
            <a:r>
              <a:rPr lang="ro-RO" altLang="ro-RO" dirty="0">
                <a:solidFill>
                  <a:srgbClr val="202124"/>
                </a:solidFill>
                <a:latin typeface="inherit"/>
              </a:rPr>
              <a:t>Budget NTNU: individual support = 3.710 euro; travel =1.800 euro</a:t>
            </a:r>
          </a:p>
          <a:p>
            <a:r>
              <a:rPr lang="ro-RO" altLang="ro-RO" dirty="0">
                <a:solidFill>
                  <a:srgbClr val="202124"/>
                </a:solidFill>
                <a:latin typeface="inherit"/>
              </a:rPr>
              <a:t>Detail discussions.</a:t>
            </a:r>
          </a:p>
          <a:p>
            <a:pPr marL="0" indent="0">
              <a:buNone/>
            </a:pPr>
            <a:endParaRPr lang="en-US" dirty="0"/>
          </a:p>
          <a:p>
            <a:pPr marL="609585" lvl="1" indent="0">
              <a:buNone/>
            </a:pP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3" descr="About Us - SeaSAFER">
            <a:extLst>
              <a:ext uri="{FF2B5EF4-FFF2-40B4-BE49-F238E27FC236}">
                <a16:creationId xmlns:a16="http://schemas.microsoft.com/office/drawing/2014/main" id="{21BCD97E-17E5-93D0-800A-D218E35F0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1570158"/>
            <a:ext cx="1157791" cy="132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&#10;&#10;Description automatically generated">
            <a:extLst>
              <a:ext uri="{FF2B5EF4-FFF2-40B4-BE49-F238E27FC236}">
                <a16:creationId xmlns:a16="http://schemas.microsoft.com/office/drawing/2014/main" id="{87E92094-5DD1-05C3-F684-E4327FBB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0830" y="4240074"/>
            <a:ext cx="2170001" cy="98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997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297</Words>
  <Application>Microsoft Office PowerPoint</Application>
  <PresentationFormat>Widescreen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inherit</vt:lpstr>
      <vt:lpstr>Office-tema</vt:lpstr>
      <vt:lpstr>A2. “Online meeting: ”Joint mobilities, virtual platform and Course module on robotics and marine exploitation:  Modern applications in marine robotics”</vt:lpstr>
      <vt:lpstr>Meeting agenda</vt:lpstr>
      <vt:lpstr>Curriculum implementation stage</vt:lpstr>
      <vt:lpstr>VTP Platform implementation stage</vt:lpstr>
      <vt:lpstr>C1- Joint staf training event at MBNA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“Protocols and Standards for Simulation and Co-simulation”  For Demanding Maritime Operations</dc:title>
  <dc:creator>Lars Ivar Hatledal</dc:creator>
  <cp:lastModifiedBy>Doru Cosofret</cp:lastModifiedBy>
  <cp:revision>81</cp:revision>
  <cp:lastPrinted>2023-03-21T13:16:18Z</cp:lastPrinted>
  <dcterms:created xsi:type="dcterms:W3CDTF">2021-03-10T10:27:20Z</dcterms:created>
  <dcterms:modified xsi:type="dcterms:W3CDTF">2023-03-24T16:08:18Z</dcterms:modified>
</cp:coreProperties>
</file>